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0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19D11-06FF-4FCA-A3D1-D0C7563665CF}" type="datetimeFigureOut">
              <a:rPr lang="en-US" smtClean="0"/>
              <a:pPr/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C5FE-57CF-4C93-B3B3-83CD555966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/>
          <a:lstStyle/>
          <a:p>
            <a:r>
              <a:rPr lang="en-US" dirty="0" smtClean="0"/>
              <a:t>Drug Use – A – High Risk Behavior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23</a:t>
            </a:r>
          </a:p>
          <a:p>
            <a:r>
              <a:rPr lang="en-US" dirty="0" smtClean="0"/>
              <a:t>Lesson 2</a:t>
            </a:r>
          </a:p>
          <a:p>
            <a:r>
              <a:rPr lang="en-US" dirty="0" smtClean="0"/>
              <a:t>Mr. Martin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Addiction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Tolerance </a:t>
            </a:r>
            <a:r>
              <a:rPr lang="en-US" dirty="0" smtClean="0"/>
              <a:t>is when the </a:t>
            </a:r>
            <a:r>
              <a:rPr lang="en-US" dirty="0" smtClean="0">
                <a:solidFill>
                  <a:srgbClr val="FF0000"/>
                </a:solidFill>
              </a:rPr>
              <a:t>user needs more</a:t>
            </a:r>
            <a:r>
              <a:rPr lang="en-US" dirty="0" smtClean="0"/>
              <a:t> of the drug to get the same effect.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Psychological </a:t>
            </a:r>
            <a:r>
              <a:rPr lang="en-US" dirty="0" smtClean="0">
                <a:solidFill>
                  <a:srgbClr val="FF0000"/>
                </a:solidFill>
              </a:rPr>
              <a:t>dependence  </a:t>
            </a:r>
            <a:r>
              <a:rPr lang="en-US" dirty="0" smtClean="0"/>
              <a:t>when the person </a:t>
            </a:r>
            <a:r>
              <a:rPr lang="en-US" dirty="0" smtClean="0">
                <a:solidFill>
                  <a:srgbClr val="FF0000"/>
                </a:solidFill>
              </a:rPr>
              <a:t>believes that a drug is needed </a:t>
            </a:r>
            <a:r>
              <a:rPr lang="en-US" dirty="0" smtClean="0"/>
              <a:t>in order to feel good or to function normally.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Physiological dependence </a:t>
            </a:r>
            <a:r>
              <a:rPr lang="en-US" dirty="0" smtClean="0"/>
              <a:t>is when the </a:t>
            </a:r>
            <a:r>
              <a:rPr lang="en-US" dirty="0" smtClean="0">
                <a:solidFill>
                  <a:srgbClr val="FF0000"/>
                </a:solidFill>
              </a:rPr>
              <a:t>user </a:t>
            </a:r>
            <a:r>
              <a:rPr lang="en-US" dirty="0" smtClean="0">
                <a:solidFill>
                  <a:srgbClr val="FF0000"/>
                </a:solidFill>
              </a:rPr>
              <a:t>has </a:t>
            </a:r>
            <a:r>
              <a:rPr lang="en-US" dirty="0" smtClean="0">
                <a:solidFill>
                  <a:srgbClr val="FF0000"/>
                </a:solidFill>
              </a:rPr>
              <a:t>a chemical need for the drug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Withdrawal symptoms:</a:t>
            </a:r>
            <a:r>
              <a:rPr lang="en-US" dirty="0" smtClean="0"/>
              <a:t> nervousness, insomnia, severe nausea, headaches, vomiting, seizures, death.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Addiction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Addiction</a:t>
            </a:r>
            <a:r>
              <a:rPr lang="en-US" dirty="0" smtClean="0"/>
              <a:t> is a physiological or psychological dependence on a drug.</a:t>
            </a:r>
          </a:p>
          <a:p>
            <a:endParaRPr lang="en-US" dirty="0"/>
          </a:p>
        </p:txBody>
      </p:sp>
      <p:pic>
        <p:nvPicPr>
          <p:cNvPr id="5" name="Picture 4" descr="primary_adolesc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2667000"/>
            <a:ext cx="8549640" cy="397657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Consequences of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Mental Health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Crimes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Suicide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 Risk Behaviors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STD’s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Unwanted pregnancy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Legal consequences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Consequences for family and friends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Consequences for babies and children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Costs to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Crimes that are committed against society are expensive.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More police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Drug courts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Vandalism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Theft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Jail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Injuries/Death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Mental Illness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You’ll Learn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substance abuse and recognize the health risks involved.</a:t>
            </a:r>
          </a:p>
          <a:p>
            <a:r>
              <a:rPr lang="en-US" dirty="0" smtClean="0"/>
              <a:t>Analyze the harmful effects of drugs on the fetus.</a:t>
            </a:r>
          </a:p>
          <a:p>
            <a:r>
              <a:rPr lang="en-US" dirty="0" smtClean="0"/>
              <a:t>Analyze the harmful physical, mental/emotional, social, and legal consequences of drug use.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Substance Abuse</a:t>
            </a:r>
          </a:p>
          <a:p>
            <a:r>
              <a:rPr lang="en-US" dirty="0" smtClean="0"/>
              <a:t>Illegal Drugs</a:t>
            </a:r>
          </a:p>
          <a:p>
            <a:r>
              <a:rPr lang="en-US" dirty="0" smtClean="0"/>
              <a:t>Illicit Drug Use</a:t>
            </a:r>
          </a:p>
          <a:p>
            <a:r>
              <a:rPr lang="en-US" dirty="0" smtClean="0"/>
              <a:t>Overdose</a:t>
            </a:r>
          </a:p>
          <a:p>
            <a:r>
              <a:rPr lang="en-US" dirty="0" smtClean="0"/>
              <a:t>Psychological Dependence</a:t>
            </a:r>
          </a:p>
          <a:p>
            <a:r>
              <a:rPr lang="en-US" dirty="0" smtClean="0"/>
              <a:t>Physiological Dependence</a:t>
            </a:r>
          </a:p>
          <a:p>
            <a:r>
              <a:rPr lang="en-US" dirty="0" smtClean="0"/>
              <a:t>Addiction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Substance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Substance Abuse</a:t>
            </a:r>
            <a:r>
              <a:rPr lang="en-US" dirty="0" smtClean="0"/>
              <a:t> is any unnecessary or improper use of chemical substances for nonmedical purposes.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Illegal Drugs </a:t>
            </a:r>
            <a:r>
              <a:rPr lang="en-US" dirty="0" smtClean="0"/>
              <a:t>are chemical substances that people of any age may not lawfully manufacture, possess, buy or sell.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Illicit Drug </a:t>
            </a:r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se</a:t>
            </a:r>
            <a:r>
              <a:rPr lang="en-US" dirty="0" smtClean="0"/>
              <a:t> is the use or sale of any substance that is illegal or otherwise not permitted.  This includes the selling of prescription drugs on the street.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Factors That Influence Decisions About Drugs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Peer Pressure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Family Members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Role Models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Media Messages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Perceptions (70% of all high school students 	do not use drugs)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Health Risks of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Physical Health </a:t>
            </a:r>
            <a:r>
              <a:rPr lang="en-US" dirty="0" smtClean="0"/>
              <a:t>– Once drug enters the bloodstream it can harm the brain, heart, lungs and other organs.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Mental Health </a:t>
            </a:r>
            <a:r>
              <a:rPr lang="en-US" dirty="0" smtClean="0"/>
              <a:t>– Drugs cloud reasoning and thinking.  Lose sight of values, and behavior changes.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Social Health </a:t>
            </a:r>
            <a:r>
              <a:rPr lang="en-US" dirty="0" smtClean="0"/>
              <a:t>– Regret even trying it just once.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5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1371600"/>
            <a:ext cx="7086600" cy="5147109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Addiction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Teens who experiment with drugs will experience </a:t>
            </a:r>
            <a:r>
              <a:rPr lang="en-US" dirty="0" smtClean="0">
                <a:solidFill>
                  <a:srgbClr val="FF0000"/>
                </a:solidFill>
              </a:rPr>
              <a:t>side-effects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unwanted reactions</a:t>
            </a:r>
            <a:r>
              <a:rPr lang="en-US" dirty="0" smtClean="0"/>
              <a:t>.  The following may occur the first time drugs are used: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Nausea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Headaches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 Death</a:t>
            </a:r>
            <a:endParaRPr lang="en-US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meth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981200" y="304800"/>
            <a:ext cx="5729199" cy="6317697"/>
          </a:xfr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OWERPOINTVERSION" val="12.0"/>
  <p:tag name="PPVERSION" val="12.0"/>
  <p:tag name="DELIMITERS" val="3.1"/>
  <p:tag name="SHOWBARVISIBLE" val="True"/>
  <p:tag name="EXPANDSHOWBAR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722948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False"/>
  <p:tag name="CORRECTPOINTVALUE" val="100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386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Drug Use – A – High Risk Behavior</vt:lpstr>
      <vt:lpstr>You’ll Learn To</vt:lpstr>
      <vt:lpstr>Vocabulary</vt:lpstr>
      <vt:lpstr>What is Substance Abuse</vt:lpstr>
      <vt:lpstr>Factors That Influence Decisions About Drugs</vt:lpstr>
      <vt:lpstr>The Health Risks of Drug Use</vt:lpstr>
      <vt:lpstr>Slide 7</vt:lpstr>
      <vt:lpstr>Understanding the Addiction Cycle</vt:lpstr>
      <vt:lpstr>Slide 9</vt:lpstr>
      <vt:lpstr>Understanding the Addiction Cycle</vt:lpstr>
      <vt:lpstr>Understanding the Addiction Cycle</vt:lpstr>
      <vt:lpstr>Other Consequences of Drug Use</vt:lpstr>
      <vt:lpstr>Costs to Society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Use – A – High Risk Behavior</dc:title>
  <dc:creator>Joe.Martin</dc:creator>
  <cp:lastModifiedBy>joe.martin</cp:lastModifiedBy>
  <cp:revision>20</cp:revision>
  <dcterms:created xsi:type="dcterms:W3CDTF">2009-01-12T16:51:41Z</dcterms:created>
  <dcterms:modified xsi:type="dcterms:W3CDTF">2013-04-26T21:52:30Z</dcterms:modified>
</cp:coreProperties>
</file>