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slideLayouts/slideLayout10.xml" ContentType="application/vnd.openxmlformats-officedocument.presentationml.slideLayout+xml"/>
  <Default Extension="gif" ContentType="image/gif"/>
  <Override PartName="/ppt/tags/tag14.xml" ContentType="application/vnd.openxmlformats-officedocument.presentationml.tags+xml"/>
  <Override PartName="/ppt/tags/tag15.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9"/>
  </p:handoutMasterIdLst>
  <p:sldIdLst>
    <p:sldId id="256" r:id="rId2"/>
    <p:sldId id="257" r:id="rId3"/>
    <p:sldId id="258" r:id="rId4"/>
    <p:sldId id="259" r:id="rId5"/>
    <p:sldId id="262" r:id="rId6"/>
    <p:sldId id="270" r:id="rId7"/>
    <p:sldId id="260" r:id="rId8"/>
    <p:sldId id="261" r:id="rId9"/>
    <p:sldId id="263" r:id="rId10"/>
    <p:sldId id="264" r:id="rId11"/>
    <p:sldId id="271" r:id="rId12"/>
    <p:sldId id="265" r:id="rId13"/>
    <p:sldId id="266" r:id="rId14"/>
    <p:sldId id="267" r:id="rId15"/>
    <p:sldId id="268" r:id="rId16"/>
    <p:sldId id="269" r:id="rId17"/>
    <p:sldId id="272" r:id="rId18"/>
  </p:sldIdLst>
  <p:sldSz cx="9144000" cy="6858000" type="screen4x3"/>
  <p:notesSz cx="6858000" cy="9144000"/>
  <p:custDataLst>
    <p:tags r:id="rId2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96" y="-18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E846AEC-56DD-438D-9320-6E24989B4685}" type="datetimeFigureOut">
              <a:rPr lang="en-US" smtClean="0"/>
              <a:pPr/>
              <a:t>5/23/2011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B3F9782-7A93-4559-8E1B-7E1B237BE1E0}"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EC0F0F2-E1ED-40D6-8056-46AC99E9AC0A}" type="datetimeFigureOut">
              <a:rPr lang="en-US" smtClean="0"/>
              <a:pPr/>
              <a:t>5/23/2011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2D021A-EA91-4800-A555-F218D1EE9BD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C0F0F2-E1ED-40D6-8056-46AC99E9AC0A}" type="datetimeFigureOut">
              <a:rPr lang="en-US" smtClean="0"/>
              <a:pPr/>
              <a:t>5/23/2011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2D021A-EA91-4800-A555-F218D1EE9BD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C0F0F2-E1ED-40D6-8056-46AC99E9AC0A}" type="datetimeFigureOut">
              <a:rPr lang="en-US" smtClean="0"/>
              <a:pPr/>
              <a:t>5/23/2011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2D021A-EA91-4800-A555-F218D1EE9BD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C0F0F2-E1ED-40D6-8056-46AC99E9AC0A}" type="datetimeFigureOut">
              <a:rPr lang="en-US" smtClean="0"/>
              <a:pPr/>
              <a:t>5/23/2011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2D021A-EA91-4800-A555-F218D1EE9BD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C0F0F2-E1ED-40D6-8056-46AC99E9AC0A}" type="datetimeFigureOut">
              <a:rPr lang="en-US" smtClean="0"/>
              <a:pPr/>
              <a:t>5/23/2011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2D021A-EA91-4800-A555-F218D1EE9BD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EC0F0F2-E1ED-40D6-8056-46AC99E9AC0A}" type="datetimeFigureOut">
              <a:rPr lang="en-US" smtClean="0"/>
              <a:pPr/>
              <a:t>5/23/2011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2D021A-EA91-4800-A555-F218D1EE9BD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EC0F0F2-E1ED-40D6-8056-46AC99E9AC0A}" type="datetimeFigureOut">
              <a:rPr lang="en-US" smtClean="0"/>
              <a:pPr/>
              <a:t>5/23/2011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2D021A-EA91-4800-A555-F218D1EE9BD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EC0F0F2-E1ED-40D6-8056-46AC99E9AC0A}" type="datetimeFigureOut">
              <a:rPr lang="en-US" smtClean="0"/>
              <a:pPr/>
              <a:t>5/23/2011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2D021A-EA91-4800-A555-F218D1EE9BD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C0F0F2-E1ED-40D6-8056-46AC99E9AC0A}" type="datetimeFigureOut">
              <a:rPr lang="en-US" smtClean="0"/>
              <a:pPr/>
              <a:t>5/23/2011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2D021A-EA91-4800-A555-F218D1EE9BD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C0F0F2-E1ED-40D6-8056-46AC99E9AC0A}" type="datetimeFigureOut">
              <a:rPr lang="en-US" smtClean="0"/>
              <a:pPr/>
              <a:t>5/23/2011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2D021A-EA91-4800-A555-F218D1EE9BD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C0F0F2-E1ED-40D6-8056-46AC99E9AC0A}" type="datetimeFigureOut">
              <a:rPr lang="en-US" smtClean="0"/>
              <a:pPr/>
              <a:t>5/23/2011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2D021A-EA91-4800-A555-F218D1EE9BD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C0F0F2-E1ED-40D6-8056-46AC99E9AC0A}" type="datetimeFigureOut">
              <a:rPr lang="en-US" smtClean="0"/>
              <a:pPr/>
              <a:t>5/23/2011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2D021A-EA91-4800-A555-F218D1EE9BD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hyperlink" Target="http://www.youtube.com/watch?v=4xUcMzf53Mc&amp;safety_mode=true&amp;persist_safety_mode=1" TargetMode="Externa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3" Type="http://schemas.openxmlformats.org/officeDocument/2006/relationships/hyperlink" Target="http://www.youtube.com/watch?v=my6IroYcyEI&amp;NR=1&amp;safety_mode=true&amp;persist_safety_mode=1" TargetMode="External"/><Relationship Id="rId2" Type="http://schemas.openxmlformats.org/officeDocument/2006/relationships/slideLayout" Target="../slideLayouts/slideLayout2.xml"/><Relationship Id="rId1" Type="http://schemas.openxmlformats.org/officeDocument/2006/relationships/tags" Target="../tags/tag17.xml"/><Relationship Id="rId4" Type="http://schemas.openxmlformats.org/officeDocument/2006/relationships/image" Target="../media/image9.jpeg"/></Relationships>
</file>

<file path=ppt/slides/_rels/slide17.xml.rels><?xml version="1.0" encoding="UTF-8" standalone="yes"?>
<Relationships xmlns="http://schemas.openxmlformats.org/package/2006/relationships"><Relationship Id="rId3" Type="http://schemas.openxmlformats.org/officeDocument/2006/relationships/hyperlink" Target="http://www.youtube.com/watch?v=BqAeFMeggx4&amp;feature=related&amp;safety_mode=true&amp;persist_safety_mode=1" TargetMode="External"/><Relationship Id="rId2" Type="http://schemas.openxmlformats.org/officeDocument/2006/relationships/slideLayout" Target="../slideLayouts/slideLayout2.xml"/><Relationship Id="rId1" Type="http://schemas.openxmlformats.org/officeDocument/2006/relationships/tags" Target="../tags/tag18.xml"/><Relationship Id="rId4" Type="http://schemas.openxmlformats.org/officeDocument/2006/relationships/hyperlink" Target="http://www.youtube.com/watch?v=N0fi0JaNlvk&amp;feature=related&amp;safety_mode=true&amp;persist_safety_mode=1" TargetMode="Externa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hyperlink" Target="http://www.youtube.com/watch?v=mqtY88BUi0M&amp;safety_mode=true&amp;persist_safety_mode=1" TargetMode="External"/><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hyperlink" Target="http://www.youtube.com/watch?v=n5XakEKSIaM&amp;safety_mode=true&amp;persist_safety_mode=1"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youtube.com/watch?v=V-yj8_7MhQU&amp;feature=related&amp;safety_mode=true&amp;persist_safety_mode=1" TargetMode="External"/><Relationship Id="rId2" Type="http://schemas.openxmlformats.org/officeDocument/2006/relationships/slideLayout" Target="../slideLayouts/slideLayout2.xml"/><Relationship Id="rId1" Type="http://schemas.openxmlformats.org/officeDocument/2006/relationships/tags" Target="../tags/tag6.xml"/><Relationship Id="rId4" Type="http://schemas.openxmlformats.org/officeDocument/2006/relationships/hyperlink" Target="http://www.youtube.com/watch?v=5SvO-tqtrgQ&amp;feature=related&amp;safety_mode=true&amp;persist_safety_mode=1"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ags" Target="../tags/tag7.xml"/><Relationship Id="rId5" Type="http://schemas.openxmlformats.org/officeDocument/2006/relationships/image" Target="../media/image3.jpeg"/><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130425"/>
            <a:ext cx="8305800" cy="1470025"/>
          </a:xfrm>
        </p:spPr>
        <p:txBody>
          <a:bodyPr/>
          <a:lstStyle/>
          <a:p>
            <a:r>
              <a:rPr lang="en-US" dirty="0" smtClean="0"/>
              <a:t>Marijuana, Inhalants, and Steroids</a:t>
            </a:r>
            <a:endParaRPr lang="en-US" dirty="0"/>
          </a:p>
        </p:txBody>
      </p:sp>
      <p:sp>
        <p:nvSpPr>
          <p:cNvPr id="3" name="Subtitle 2"/>
          <p:cNvSpPr>
            <a:spLocks noGrp="1"/>
          </p:cNvSpPr>
          <p:nvPr>
            <p:ph type="subTitle" idx="1"/>
          </p:nvPr>
        </p:nvSpPr>
        <p:spPr/>
        <p:txBody>
          <a:bodyPr/>
          <a:lstStyle/>
          <a:p>
            <a:r>
              <a:rPr lang="en-US" dirty="0" smtClean="0"/>
              <a:t>Chapter 23</a:t>
            </a:r>
          </a:p>
          <a:p>
            <a:r>
              <a:rPr lang="en-US" dirty="0" smtClean="0"/>
              <a:t>Lesson 3</a:t>
            </a:r>
          </a:p>
          <a:p>
            <a:r>
              <a:rPr lang="en-US" dirty="0" smtClean="0"/>
              <a:t>Mr. Martin</a:t>
            </a:r>
            <a:endParaRPr lang="en-US" dirty="0"/>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Inhalants</a:t>
            </a:r>
            <a:endParaRPr lang="en-US" dirty="0"/>
          </a:p>
        </p:txBody>
      </p:sp>
      <p:sp>
        <p:nvSpPr>
          <p:cNvPr id="3" name="Content Placeholder 2"/>
          <p:cNvSpPr>
            <a:spLocks noGrp="1"/>
          </p:cNvSpPr>
          <p:nvPr>
            <p:ph idx="1"/>
          </p:nvPr>
        </p:nvSpPr>
        <p:spPr/>
        <p:txBody>
          <a:bodyPr/>
          <a:lstStyle/>
          <a:p>
            <a:r>
              <a:rPr lang="en-US" dirty="0" smtClean="0">
                <a:solidFill>
                  <a:srgbClr val="FF0000"/>
                </a:solidFill>
              </a:rPr>
              <a:t>Inhalants</a:t>
            </a:r>
            <a:r>
              <a:rPr lang="en-US" dirty="0" smtClean="0"/>
              <a:t> are substances whose fumes are sniffed and inhaled to achieve a mind-altering effect.</a:t>
            </a:r>
          </a:p>
          <a:p>
            <a:r>
              <a:rPr lang="en-US" dirty="0" smtClean="0">
                <a:solidFill>
                  <a:srgbClr val="FF0000"/>
                </a:solidFill>
              </a:rPr>
              <a:t>Most inhalants go immediately to the brain and kill brain cells</a:t>
            </a:r>
            <a:r>
              <a:rPr lang="en-US" dirty="0" smtClean="0"/>
              <a:t>.</a:t>
            </a:r>
          </a:p>
          <a:p>
            <a:r>
              <a:rPr lang="en-US" dirty="0" smtClean="0">
                <a:hlinkClick r:id="rId3"/>
              </a:rPr>
              <a:t>Inhalants</a:t>
            </a:r>
            <a:endParaRPr lang="en-US"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gilbert-drug-inhalents-788730.jpg"/>
          <p:cNvPicPr>
            <a:picLocks noGrp="1" noChangeAspect="1"/>
          </p:cNvPicPr>
          <p:nvPr>
            <p:ph idx="1"/>
          </p:nvPr>
        </p:nvPicPr>
        <p:blipFill>
          <a:blip r:embed="rId3"/>
          <a:stretch>
            <a:fillRect/>
          </a:stretch>
        </p:blipFill>
        <p:spPr>
          <a:xfrm>
            <a:off x="1371600" y="76200"/>
            <a:ext cx="6096000" cy="6690732"/>
          </a:xfrm>
        </p:spPr>
      </p:pic>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Inhalant Examples</a:t>
            </a:r>
            <a:endParaRPr lang="en-US" dirty="0"/>
          </a:p>
        </p:txBody>
      </p:sp>
      <p:sp>
        <p:nvSpPr>
          <p:cNvPr id="3" name="Content Placeholder 2"/>
          <p:cNvSpPr>
            <a:spLocks noGrp="1"/>
          </p:cNvSpPr>
          <p:nvPr>
            <p:ph idx="1"/>
          </p:nvPr>
        </p:nvSpPr>
        <p:spPr/>
        <p:txBody>
          <a:bodyPr/>
          <a:lstStyle/>
          <a:p>
            <a:r>
              <a:rPr lang="en-US" dirty="0" smtClean="0"/>
              <a:t>Solvents</a:t>
            </a:r>
          </a:p>
          <a:p>
            <a:r>
              <a:rPr lang="en-US" dirty="0" smtClean="0"/>
              <a:t>Aerosols</a:t>
            </a:r>
          </a:p>
          <a:p>
            <a:r>
              <a:rPr lang="en-US" dirty="0" smtClean="0"/>
              <a:t>Glues</a:t>
            </a:r>
          </a:p>
          <a:p>
            <a:r>
              <a:rPr lang="en-US" dirty="0" smtClean="0"/>
              <a:t>Spray paint</a:t>
            </a:r>
          </a:p>
          <a:p>
            <a:r>
              <a:rPr lang="en-US" dirty="0" smtClean="0"/>
              <a:t>Gasoline</a:t>
            </a:r>
          </a:p>
          <a:p>
            <a:r>
              <a:rPr lang="en-US" dirty="0" smtClean="0"/>
              <a:t>Varnishes</a:t>
            </a:r>
          </a:p>
          <a:p>
            <a:endParaRPr lang="en-US" dirty="0"/>
          </a:p>
        </p:txBody>
      </p:sp>
      <p:pic>
        <p:nvPicPr>
          <p:cNvPr id="4" name="Picture 3" descr="inhalants.gif"/>
          <p:cNvPicPr>
            <a:picLocks noChangeAspect="1"/>
          </p:cNvPicPr>
          <p:nvPr/>
        </p:nvPicPr>
        <p:blipFill>
          <a:blip r:embed="rId3"/>
          <a:stretch>
            <a:fillRect/>
          </a:stretch>
        </p:blipFill>
        <p:spPr>
          <a:xfrm>
            <a:off x="4343400" y="1371600"/>
            <a:ext cx="3870167" cy="5229225"/>
          </a:xfrm>
          <a:prstGeom prst="rect">
            <a:avLst/>
          </a:prstGeom>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Effects of Inhalants</a:t>
            </a:r>
            <a:endParaRPr lang="en-US" dirty="0"/>
          </a:p>
        </p:txBody>
      </p:sp>
      <p:sp>
        <p:nvSpPr>
          <p:cNvPr id="3" name="Content Placeholder 2"/>
          <p:cNvSpPr>
            <a:spLocks noGrp="1"/>
          </p:cNvSpPr>
          <p:nvPr>
            <p:ph idx="1"/>
          </p:nvPr>
        </p:nvSpPr>
        <p:spPr/>
        <p:txBody>
          <a:bodyPr/>
          <a:lstStyle/>
          <a:p>
            <a:r>
              <a:rPr lang="en-US" dirty="0" smtClean="0">
                <a:solidFill>
                  <a:srgbClr val="FF0000"/>
                </a:solidFill>
              </a:rPr>
              <a:t>Inhalants depress the CNS</a:t>
            </a:r>
            <a:r>
              <a:rPr lang="en-US" dirty="0" smtClean="0"/>
              <a:t>.  </a:t>
            </a:r>
            <a:r>
              <a:rPr lang="en-US" dirty="0" smtClean="0">
                <a:solidFill>
                  <a:srgbClr val="FF0000"/>
                </a:solidFill>
              </a:rPr>
              <a:t>Example effects</a:t>
            </a:r>
            <a:r>
              <a:rPr lang="en-US" dirty="0" smtClean="0"/>
              <a:t>:</a:t>
            </a:r>
          </a:p>
          <a:p>
            <a:pPr lvl="1"/>
            <a:r>
              <a:rPr lang="en-US" dirty="0" smtClean="0">
                <a:solidFill>
                  <a:srgbClr val="FF0000"/>
                </a:solidFill>
              </a:rPr>
              <a:t>Glassy stare</a:t>
            </a:r>
          </a:p>
          <a:p>
            <a:pPr lvl="1"/>
            <a:r>
              <a:rPr lang="en-US" dirty="0" smtClean="0">
                <a:solidFill>
                  <a:srgbClr val="FF0000"/>
                </a:solidFill>
              </a:rPr>
              <a:t>Slurred speech</a:t>
            </a:r>
          </a:p>
          <a:p>
            <a:pPr lvl="1"/>
            <a:r>
              <a:rPr lang="en-US" dirty="0" smtClean="0">
                <a:solidFill>
                  <a:srgbClr val="FF0000"/>
                </a:solidFill>
              </a:rPr>
              <a:t>Impaired judgment</a:t>
            </a:r>
          </a:p>
          <a:p>
            <a:pPr lvl="1"/>
            <a:endParaRPr lang="en-US" dirty="0" smtClean="0"/>
          </a:p>
          <a:p>
            <a:r>
              <a:rPr lang="en-US" dirty="0" smtClean="0"/>
              <a:t>Inhalants (</a:t>
            </a:r>
            <a:r>
              <a:rPr lang="en-US" dirty="0" smtClean="0">
                <a:solidFill>
                  <a:srgbClr val="FF0000"/>
                </a:solidFill>
              </a:rPr>
              <a:t>Huffing</a:t>
            </a:r>
            <a:r>
              <a:rPr lang="en-US" dirty="0" smtClean="0"/>
              <a:t>) can </a:t>
            </a:r>
            <a:r>
              <a:rPr lang="en-US" dirty="0" smtClean="0">
                <a:solidFill>
                  <a:srgbClr val="FF0000"/>
                </a:solidFill>
              </a:rPr>
              <a:t>increase heart that results in cardiac arrest and death by suffocation</a:t>
            </a:r>
            <a:r>
              <a:rPr lang="en-US" dirty="0" smtClean="0"/>
              <a:t>.</a:t>
            </a:r>
            <a:endParaRPr lang="en-US"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ardiac-Arrest-Vs-Heart-Attack.jpg"/>
          <p:cNvPicPr>
            <a:picLocks noChangeAspect="1"/>
          </p:cNvPicPr>
          <p:nvPr/>
        </p:nvPicPr>
        <p:blipFill>
          <a:blip r:embed="rId3"/>
          <a:stretch>
            <a:fillRect/>
          </a:stretch>
        </p:blipFill>
        <p:spPr>
          <a:xfrm>
            <a:off x="4191000" y="4572000"/>
            <a:ext cx="3200400" cy="2097801"/>
          </a:xfrm>
          <a:prstGeom prst="rect">
            <a:avLst/>
          </a:prstGeom>
        </p:spPr>
      </p:pic>
      <p:sp>
        <p:nvSpPr>
          <p:cNvPr id="2" name="Title 1"/>
          <p:cNvSpPr>
            <a:spLocks noGrp="1"/>
          </p:cNvSpPr>
          <p:nvPr>
            <p:ph type="title"/>
          </p:nvPr>
        </p:nvSpPr>
        <p:spPr/>
        <p:txBody>
          <a:bodyPr/>
          <a:lstStyle/>
          <a:p>
            <a:r>
              <a:rPr lang="en-US" dirty="0" smtClean="0"/>
              <a:t>What is Cardiac Arrest</a:t>
            </a:r>
            <a:endParaRPr lang="en-US" dirty="0"/>
          </a:p>
        </p:txBody>
      </p:sp>
      <p:sp>
        <p:nvSpPr>
          <p:cNvPr id="3" name="Content Placeholder 2"/>
          <p:cNvSpPr>
            <a:spLocks noGrp="1"/>
          </p:cNvSpPr>
          <p:nvPr>
            <p:ph idx="1"/>
          </p:nvPr>
        </p:nvSpPr>
        <p:spPr/>
        <p:txBody>
          <a:bodyPr/>
          <a:lstStyle/>
          <a:p>
            <a:r>
              <a:rPr lang="en-US" dirty="0" smtClean="0">
                <a:solidFill>
                  <a:srgbClr val="FF0000"/>
                </a:solidFill>
              </a:rPr>
              <a:t>Cardiac arrest </a:t>
            </a:r>
            <a:r>
              <a:rPr lang="en-US" dirty="0" smtClean="0"/>
              <a:t>is the sudden, abrupt </a:t>
            </a:r>
            <a:r>
              <a:rPr lang="en-US" dirty="0" smtClean="0">
                <a:solidFill>
                  <a:srgbClr val="FF0000"/>
                </a:solidFill>
              </a:rPr>
              <a:t>loss of heart function</a:t>
            </a:r>
            <a:r>
              <a:rPr lang="en-US" dirty="0" smtClean="0"/>
              <a:t>. The victim may or may not have diagnosed heart disease. It's also called sudden cardiac arrest or unexpected cardiac arrest. Sudden death (also called sudden cardiac death) occurs within minutes after symptoms appear.</a:t>
            </a:r>
          </a:p>
          <a:p>
            <a:endParaRPr lang="en-US"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Anabolic – Androgenic Steroids</a:t>
            </a:r>
            <a:endParaRPr lang="en-US" dirty="0"/>
          </a:p>
        </p:txBody>
      </p:sp>
      <p:sp>
        <p:nvSpPr>
          <p:cNvPr id="3" name="Content Placeholder 2"/>
          <p:cNvSpPr>
            <a:spLocks noGrp="1"/>
          </p:cNvSpPr>
          <p:nvPr>
            <p:ph idx="1"/>
          </p:nvPr>
        </p:nvSpPr>
        <p:spPr/>
        <p:txBody>
          <a:bodyPr/>
          <a:lstStyle/>
          <a:p>
            <a:r>
              <a:rPr lang="en-US" dirty="0" smtClean="0">
                <a:solidFill>
                  <a:srgbClr val="FF0000"/>
                </a:solidFill>
              </a:rPr>
              <a:t>Anabolic – Androgenic Steroids </a:t>
            </a:r>
            <a:r>
              <a:rPr lang="en-US" dirty="0" smtClean="0"/>
              <a:t>are synthetic (</a:t>
            </a:r>
            <a:r>
              <a:rPr lang="en-US" dirty="0" smtClean="0">
                <a:solidFill>
                  <a:srgbClr val="FF0000"/>
                </a:solidFill>
              </a:rPr>
              <a:t>man made</a:t>
            </a:r>
            <a:r>
              <a:rPr lang="en-US" dirty="0" smtClean="0"/>
              <a:t>) substances that are </a:t>
            </a:r>
            <a:r>
              <a:rPr lang="en-US" dirty="0" smtClean="0">
                <a:solidFill>
                  <a:srgbClr val="FF0000"/>
                </a:solidFill>
              </a:rPr>
              <a:t>similar to the male sex hormone testosterone</a:t>
            </a:r>
            <a:r>
              <a:rPr lang="en-US" dirty="0" smtClean="0"/>
              <a:t>.</a:t>
            </a:r>
          </a:p>
          <a:p>
            <a:r>
              <a:rPr lang="en-US" dirty="0" smtClean="0">
                <a:solidFill>
                  <a:srgbClr val="FF0000"/>
                </a:solidFill>
              </a:rPr>
              <a:t>Anabolic</a:t>
            </a:r>
            <a:r>
              <a:rPr lang="en-US" dirty="0" smtClean="0"/>
              <a:t> refers to </a:t>
            </a:r>
            <a:r>
              <a:rPr lang="en-US" dirty="0" smtClean="0">
                <a:solidFill>
                  <a:srgbClr val="FF0000"/>
                </a:solidFill>
              </a:rPr>
              <a:t>muscle building</a:t>
            </a:r>
            <a:r>
              <a:rPr lang="en-US" dirty="0" smtClean="0"/>
              <a:t>.</a:t>
            </a:r>
          </a:p>
          <a:p>
            <a:r>
              <a:rPr lang="en-US" dirty="0" smtClean="0"/>
              <a:t>Steroids can and do have legitimate medical benefits if used accordingly.</a:t>
            </a:r>
          </a:p>
          <a:p>
            <a:endParaRPr lang="en-US"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Negative Effects of Steroid Use</a:t>
            </a:r>
            <a:endParaRPr lang="en-US" dirty="0"/>
          </a:p>
        </p:txBody>
      </p:sp>
      <p:sp>
        <p:nvSpPr>
          <p:cNvPr id="3" name="Content Placeholder 2"/>
          <p:cNvSpPr>
            <a:spLocks noGrp="1"/>
          </p:cNvSpPr>
          <p:nvPr>
            <p:ph idx="1"/>
          </p:nvPr>
        </p:nvSpPr>
        <p:spPr>
          <a:xfrm>
            <a:off x="457200" y="1600200"/>
            <a:ext cx="8229600" cy="4724400"/>
          </a:xfrm>
        </p:spPr>
        <p:txBody>
          <a:bodyPr>
            <a:normAutofit/>
          </a:bodyPr>
          <a:lstStyle/>
          <a:p>
            <a:r>
              <a:rPr lang="en-US" dirty="0" smtClean="0">
                <a:solidFill>
                  <a:srgbClr val="FF0000"/>
                </a:solidFill>
              </a:rPr>
              <a:t>Mood Swings</a:t>
            </a:r>
          </a:p>
          <a:p>
            <a:r>
              <a:rPr lang="en-US" dirty="0" smtClean="0">
                <a:solidFill>
                  <a:srgbClr val="FF0000"/>
                </a:solidFill>
              </a:rPr>
              <a:t>Zits</a:t>
            </a:r>
          </a:p>
          <a:p>
            <a:r>
              <a:rPr lang="en-US" dirty="0" smtClean="0">
                <a:solidFill>
                  <a:srgbClr val="FF0000"/>
                </a:solidFill>
              </a:rPr>
              <a:t>Heart Damage</a:t>
            </a:r>
          </a:p>
          <a:p>
            <a:r>
              <a:rPr lang="en-US" dirty="0" smtClean="0">
                <a:solidFill>
                  <a:srgbClr val="FF0000"/>
                </a:solidFill>
              </a:rPr>
              <a:t>Rage</a:t>
            </a:r>
          </a:p>
          <a:p>
            <a:r>
              <a:rPr lang="en-US" dirty="0" smtClean="0">
                <a:solidFill>
                  <a:srgbClr val="FF0000"/>
                </a:solidFill>
              </a:rPr>
              <a:t>Feeling of Invincibility</a:t>
            </a:r>
          </a:p>
          <a:p>
            <a:r>
              <a:rPr lang="en-US" dirty="0" smtClean="0">
                <a:solidFill>
                  <a:srgbClr val="FF0000"/>
                </a:solidFill>
              </a:rPr>
              <a:t>Paranoia</a:t>
            </a:r>
          </a:p>
          <a:p>
            <a:r>
              <a:rPr lang="en-US" dirty="0" smtClean="0">
                <a:solidFill>
                  <a:srgbClr val="FF0000"/>
                </a:solidFill>
              </a:rPr>
              <a:t>Legal and Social </a:t>
            </a:r>
            <a:br>
              <a:rPr lang="en-US" dirty="0" smtClean="0">
                <a:solidFill>
                  <a:srgbClr val="FF0000"/>
                </a:solidFill>
              </a:rPr>
            </a:br>
            <a:r>
              <a:rPr lang="en-US" dirty="0" smtClean="0">
                <a:solidFill>
                  <a:srgbClr val="FF0000"/>
                </a:solidFill>
              </a:rPr>
              <a:t>Consequences.</a:t>
            </a:r>
          </a:p>
        </p:txBody>
      </p:sp>
      <p:pic>
        <p:nvPicPr>
          <p:cNvPr id="5" name="Picture 4" descr="arnold-schwarzenegger-the-terminator.jpg">
            <a:hlinkClick r:id="rId3"/>
          </p:cNvPr>
          <p:cNvPicPr>
            <a:picLocks noChangeAspect="1"/>
          </p:cNvPicPr>
          <p:nvPr/>
        </p:nvPicPr>
        <p:blipFill>
          <a:blip r:embed="rId4"/>
          <a:stretch>
            <a:fillRect/>
          </a:stretch>
        </p:blipFill>
        <p:spPr>
          <a:xfrm>
            <a:off x="4648200" y="1295400"/>
            <a:ext cx="3600450" cy="4572000"/>
          </a:xfrm>
          <a:prstGeom prst="rect">
            <a:avLst/>
          </a:prstGeom>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hlinkClick r:id="rId3"/>
              </a:rPr>
              <a:t>Steroids</a:t>
            </a:r>
            <a:endParaRPr lang="en-US" dirty="0" smtClean="0"/>
          </a:p>
          <a:p>
            <a:r>
              <a:rPr lang="en-US" dirty="0" smtClean="0">
                <a:hlinkClick r:id="rId4"/>
              </a:rPr>
              <a:t>Steroids</a:t>
            </a:r>
            <a:endParaRPr lang="en-US" dirty="0" smtClean="0"/>
          </a:p>
          <a:p>
            <a:endParaRPr lang="en-US" dirty="0"/>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You’ll Learn To</a:t>
            </a:r>
            <a:endParaRPr lang="en-US" dirty="0"/>
          </a:p>
        </p:txBody>
      </p:sp>
      <p:sp>
        <p:nvSpPr>
          <p:cNvPr id="3" name="Content Placeholder 2"/>
          <p:cNvSpPr>
            <a:spLocks noGrp="1"/>
          </p:cNvSpPr>
          <p:nvPr>
            <p:ph idx="1"/>
          </p:nvPr>
        </p:nvSpPr>
        <p:spPr/>
        <p:txBody>
          <a:bodyPr/>
          <a:lstStyle/>
          <a:p>
            <a:r>
              <a:rPr lang="en-US" dirty="0" smtClean="0">
                <a:solidFill>
                  <a:srgbClr val="FF0000"/>
                </a:solidFill>
              </a:rPr>
              <a:t>Analyze the physical, mental, social and legal consequences of using marijuana, steroids, and inhalants.</a:t>
            </a:r>
          </a:p>
          <a:p>
            <a:r>
              <a:rPr lang="en-US" dirty="0" smtClean="0">
                <a:solidFill>
                  <a:srgbClr val="FF0000"/>
                </a:solidFill>
              </a:rPr>
              <a:t>Analyze and apply strategies for avoiding the use of marijuana, inhalants, and steroids.</a:t>
            </a:r>
          </a:p>
          <a:p>
            <a:r>
              <a:rPr lang="en-US" dirty="0" smtClean="0">
                <a:solidFill>
                  <a:srgbClr val="FF0000"/>
                </a:solidFill>
              </a:rPr>
              <a:t>Explain the negative effects of combining alcohol use with marijuana use.</a:t>
            </a:r>
            <a:endParaRPr lang="en-US" dirty="0">
              <a:solidFill>
                <a:srgbClr val="FF0000"/>
              </a:solidFill>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a:t>
            </a:r>
            <a:endParaRPr lang="en-US" dirty="0"/>
          </a:p>
        </p:txBody>
      </p:sp>
      <p:sp>
        <p:nvSpPr>
          <p:cNvPr id="3" name="Content Placeholder 2"/>
          <p:cNvSpPr>
            <a:spLocks noGrp="1"/>
          </p:cNvSpPr>
          <p:nvPr>
            <p:ph idx="1"/>
          </p:nvPr>
        </p:nvSpPr>
        <p:spPr/>
        <p:txBody>
          <a:bodyPr/>
          <a:lstStyle/>
          <a:p>
            <a:r>
              <a:rPr lang="en-US" dirty="0" smtClean="0">
                <a:solidFill>
                  <a:srgbClr val="FF0000"/>
                </a:solidFill>
              </a:rPr>
              <a:t>Marijuana</a:t>
            </a:r>
          </a:p>
          <a:p>
            <a:r>
              <a:rPr lang="en-US" dirty="0" smtClean="0">
                <a:solidFill>
                  <a:srgbClr val="FF0000"/>
                </a:solidFill>
              </a:rPr>
              <a:t>Paranoia</a:t>
            </a:r>
          </a:p>
          <a:p>
            <a:r>
              <a:rPr lang="en-US" dirty="0" smtClean="0">
                <a:solidFill>
                  <a:srgbClr val="FF0000"/>
                </a:solidFill>
              </a:rPr>
              <a:t>Inhalants</a:t>
            </a:r>
          </a:p>
          <a:p>
            <a:r>
              <a:rPr lang="en-US" dirty="0" smtClean="0">
                <a:solidFill>
                  <a:srgbClr val="FF0000"/>
                </a:solidFill>
              </a:rPr>
              <a:t>Anabolic-androgenic steroids</a:t>
            </a:r>
          </a:p>
          <a:p>
            <a:endParaRPr lang="en-US" dirty="0">
              <a:solidFill>
                <a:srgbClr val="FF0000"/>
              </a:solidFill>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Marijuana</a:t>
            </a:r>
            <a:endParaRPr lang="en-US" dirty="0"/>
          </a:p>
        </p:txBody>
      </p:sp>
      <p:sp>
        <p:nvSpPr>
          <p:cNvPr id="3" name="Content Placeholder 2"/>
          <p:cNvSpPr>
            <a:spLocks noGrp="1"/>
          </p:cNvSpPr>
          <p:nvPr>
            <p:ph idx="1"/>
          </p:nvPr>
        </p:nvSpPr>
        <p:spPr/>
        <p:txBody>
          <a:bodyPr/>
          <a:lstStyle/>
          <a:p>
            <a:r>
              <a:rPr lang="en-US" dirty="0" smtClean="0">
                <a:solidFill>
                  <a:srgbClr val="FF0000"/>
                </a:solidFill>
                <a:hlinkClick r:id="rId3"/>
              </a:rPr>
              <a:t>Marijuana</a:t>
            </a:r>
            <a:r>
              <a:rPr lang="en-US" dirty="0" smtClean="0"/>
              <a:t> is a plant whose leaves, buds and flowers are </a:t>
            </a:r>
            <a:r>
              <a:rPr lang="en-US" dirty="0" smtClean="0">
                <a:solidFill>
                  <a:srgbClr val="FF0000"/>
                </a:solidFill>
              </a:rPr>
              <a:t>smoked for their intoxicating effects</a:t>
            </a:r>
            <a:r>
              <a:rPr lang="en-US" dirty="0" smtClean="0"/>
              <a:t>.</a:t>
            </a:r>
          </a:p>
          <a:p>
            <a:r>
              <a:rPr lang="en-US" dirty="0" smtClean="0">
                <a:solidFill>
                  <a:srgbClr val="FF0000"/>
                </a:solidFill>
                <a:hlinkClick r:id="rId4"/>
              </a:rPr>
              <a:t>Marijuana</a:t>
            </a:r>
            <a:r>
              <a:rPr lang="en-US" dirty="0" smtClean="0">
                <a:solidFill>
                  <a:srgbClr val="FF0000"/>
                </a:solidFill>
              </a:rPr>
              <a:t> is the most common drug used (behind alcohol)</a:t>
            </a:r>
            <a:r>
              <a:rPr lang="en-US" dirty="0" smtClean="0"/>
              <a:t>.</a:t>
            </a:r>
          </a:p>
          <a:p>
            <a:r>
              <a:rPr lang="en-US" dirty="0" smtClean="0"/>
              <a:t>If a person has used marijuana they are </a:t>
            </a:r>
            <a:r>
              <a:rPr lang="en-US" dirty="0" smtClean="0">
                <a:solidFill>
                  <a:srgbClr val="FF0000"/>
                </a:solidFill>
              </a:rPr>
              <a:t>17 times</a:t>
            </a:r>
            <a:r>
              <a:rPr lang="en-US" dirty="0" smtClean="0"/>
              <a:t> more likely to try cocaine.</a:t>
            </a:r>
          </a:p>
          <a:p>
            <a:r>
              <a:rPr lang="en-US" dirty="0" smtClean="0">
                <a:solidFill>
                  <a:srgbClr val="FF0000"/>
                </a:solidFill>
              </a:rPr>
              <a:t>Hashish</a:t>
            </a:r>
            <a:r>
              <a:rPr lang="en-US" dirty="0" smtClean="0"/>
              <a:t> is a stronger form of marijuana.</a:t>
            </a:r>
            <a:endParaRPr lang="en-US"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D-Alpha-</a:t>
            </a:r>
            <a:r>
              <a:rPr lang="en-US" dirty="0" err="1" smtClean="0"/>
              <a:t>Tetrahydrocannainol</a:t>
            </a:r>
            <a:endParaRPr lang="en-US" dirty="0"/>
          </a:p>
        </p:txBody>
      </p:sp>
      <p:sp>
        <p:nvSpPr>
          <p:cNvPr id="3" name="Content Placeholder 2"/>
          <p:cNvSpPr>
            <a:spLocks noGrp="1"/>
          </p:cNvSpPr>
          <p:nvPr>
            <p:ph idx="1"/>
          </p:nvPr>
        </p:nvSpPr>
        <p:spPr/>
        <p:txBody>
          <a:bodyPr/>
          <a:lstStyle/>
          <a:p>
            <a:r>
              <a:rPr lang="en-US" dirty="0" smtClean="0">
                <a:solidFill>
                  <a:srgbClr val="FF0000"/>
                </a:solidFill>
              </a:rPr>
              <a:t>THC</a:t>
            </a:r>
            <a:r>
              <a:rPr lang="en-US" dirty="0" smtClean="0"/>
              <a:t> is the </a:t>
            </a:r>
            <a:r>
              <a:rPr lang="en-US" dirty="0" smtClean="0">
                <a:solidFill>
                  <a:srgbClr val="FF0000"/>
                </a:solidFill>
              </a:rPr>
              <a:t>active ingredient in marijuana</a:t>
            </a:r>
            <a:r>
              <a:rPr lang="en-US" dirty="0" smtClean="0"/>
              <a:t>.</a:t>
            </a:r>
          </a:p>
          <a:p>
            <a:r>
              <a:rPr lang="en-US" dirty="0" smtClean="0"/>
              <a:t>Marijuana contains 421 different chemicals.</a:t>
            </a:r>
          </a:p>
          <a:p>
            <a:r>
              <a:rPr lang="en-US" dirty="0" smtClean="0">
                <a:solidFill>
                  <a:srgbClr val="FF0000"/>
                </a:solidFill>
              </a:rPr>
              <a:t>THC</a:t>
            </a:r>
            <a:r>
              <a:rPr lang="en-US" dirty="0" smtClean="0"/>
              <a:t> is </a:t>
            </a:r>
            <a:r>
              <a:rPr lang="en-US" dirty="0" smtClean="0">
                <a:solidFill>
                  <a:srgbClr val="FF0000"/>
                </a:solidFill>
              </a:rPr>
              <a:t>stored in the fat </a:t>
            </a:r>
            <a:r>
              <a:rPr lang="en-US" dirty="0" smtClean="0"/>
              <a:t>and traces of it can be </a:t>
            </a:r>
            <a:r>
              <a:rPr lang="en-US" dirty="0" smtClean="0">
                <a:solidFill>
                  <a:srgbClr val="FF0000"/>
                </a:solidFill>
              </a:rPr>
              <a:t>found in the blood for up to a month</a:t>
            </a:r>
            <a:r>
              <a:rPr lang="en-US" dirty="0" smtClean="0"/>
              <a:t>.</a:t>
            </a:r>
          </a:p>
          <a:p>
            <a:r>
              <a:rPr lang="en-US" dirty="0" smtClean="0">
                <a:hlinkClick r:id="rId3"/>
              </a:rPr>
              <a:t>Hair and Drug Testing</a:t>
            </a:r>
            <a:endParaRPr lang="en-US" dirty="0" smtClean="0"/>
          </a:p>
          <a:p>
            <a:r>
              <a:rPr lang="en-US" dirty="0" smtClean="0">
                <a:hlinkClick r:id="rId4"/>
              </a:rPr>
              <a:t>What happens at the lab</a:t>
            </a:r>
            <a:endParaRPr lang="en-US" dirty="0" smtClean="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Marijuana and Hashish</a:t>
            </a:r>
            <a:endParaRPr lang="en-US" dirty="0"/>
          </a:p>
        </p:txBody>
      </p:sp>
      <p:pic>
        <p:nvPicPr>
          <p:cNvPr id="4" name="Content Placeholder 3" descr="marijuana.jpg"/>
          <p:cNvPicPr>
            <a:picLocks noGrp="1" noChangeAspect="1"/>
          </p:cNvPicPr>
          <p:nvPr>
            <p:ph idx="1"/>
          </p:nvPr>
        </p:nvPicPr>
        <p:blipFill>
          <a:blip r:embed="rId3"/>
          <a:stretch>
            <a:fillRect/>
          </a:stretch>
        </p:blipFill>
        <p:spPr>
          <a:xfrm>
            <a:off x="609600" y="4419600"/>
            <a:ext cx="2314878" cy="1905000"/>
          </a:xfrm>
          <a:prstGeom prst="rect">
            <a:avLst/>
          </a:prstGeom>
        </p:spPr>
      </p:pic>
      <p:pic>
        <p:nvPicPr>
          <p:cNvPr id="5" name="Picture 4" descr="hash.jpg"/>
          <p:cNvPicPr>
            <a:picLocks noChangeAspect="1"/>
          </p:cNvPicPr>
          <p:nvPr/>
        </p:nvPicPr>
        <p:blipFill>
          <a:blip r:embed="rId4"/>
          <a:stretch>
            <a:fillRect/>
          </a:stretch>
        </p:blipFill>
        <p:spPr>
          <a:xfrm>
            <a:off x="3429000" y="1676400"/>
            <a:ext cx="5194673" cy="4794250"/>
          </a:xfrm>
          <a:prstGeom prst="rect">
            <a:avLst/>
          </a:prstGeom>
        </p:spPr>
      </p:pic>
      <p:pic>
        <p:nvPicPr>
          <p:cNvPr id="6" name="Picture 5" descr="marijuana-leaf-299x300.jpg"/>
          <p:cNvPicPr>
            <a:picLocks noChangeAspect="1"/>
          </p:cNvPicPr>
          <p:nvPr/>
        </p:nvPicPr>
        <p:blipFill>
          <a:blip r:embed="rId5"/>
          <a:stretch>
            <a:fillRect/>
          </a:stretch>
        </p:blipFill>
        <p:spPr>
          <a:xfrm>
            <a:off x="381000" y="1219200"/>
            <a:ext cx="2847975" cy="2857500"/>
          </a:xfrm>
          <a:prstGeom prst="rect">
            <a:avLst/>
          </a:prstGeom>
        </p:spPr>
      </p:pic>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Marijuana and Addiction</a:t>
            </a:r>
            <a:endParaRPr lang="en-US" dirty="0"/>
          </a:p>
        </p:txBody>
      </p:sp>
      <p:sp>
        <p:nvSpPr>
          <p:cNvPr id="3" name="Content Placeholder 2"/>
          <p:cNvSpPr>
            <a:spLocks noGrp="1"/>
          </p:cNvSpPr>
          <p:nvPr>
            <p:ph idx="1"/>
          </p:nvPr>
        </p:nvSpPr>
        <p:spPr/>
        <p:txBody>
          <a:bodyPr/>
          <a:lstStyle/>
          <a:p>
            <a:r>
              <a:rPr lang="en-US" dirty="0" smtClean="0"/>
              <a:t>Marijuana raises the levels of dopamine in the brain.  </a:t>
            </a:r>
            <a:r>
              <a:rPr lang="en-US" dirty="0" smtClean="0">
                <a:solidFill>
                  <a:srgbClr val="FF0000"/>
                </a:solidFill>
              </a:rPr>
              <a:t>Dopamine </a:t>
            </a:r>
            <a:r>
              <a:rPr lang="en-US" dirty="0" smtClean="0"/>
              <a:t>is a </a:t>
            </a:r>
            <a:r>
              <a:rPr lang="en-US" dirty="0" smtClean="0">
                <a:solidFill>
                  <a:srgbClr val="FF0000"/>
                </a:solidFill>
              </a:rPr>
              <a:t>chemical that increases pleasure</a:t>
            </a:r>
            <a:r>
              <a:rPr lang="en-US" dirty="0" smtClean="0"/>
              <a:t>.</a:t>
            </a:r>
          </a:p>
          <a:p>
            <a:r>
              <a:rPr lang="en-US" dirty="0" smtClean="0"/>
              <a:t>Marijuana also interferes with the immune system and makes the user more susceptible to infections.</a:t>
            </a:r>
            <a:endParaRPr lang="en-US" dirty="0"/>
          </a:p>
        </p:txBody>
      </p:sp>
      <p:pic>
        <p:nvPicPr>
          <p:cNvPr id="4" name="Picture 3" descr="dopamine.gif"/>
          <p:cNvPicPr>
            <a:picLocks noChangeAspect="1"/>
          </p:cNvPicPr>
          <p:nvPr/>
        </p:nvPicPr>
        <p:blipFill>
          <a:blip r:embed="rId3"/>
          <a:stretch>
            <a:fillRect/>
          </a:stretch>
        </p:blipFill>
        <p:spPr>
          <a:xfrm>
            <a:off x="6096000" y="4267200"/>
            <a:ext cx="2476500" cy="2476500"/>
          </a:xfrm>
          <a:prstGeom prst="rect">
            <a:avLst/>
          </a:prstGeom>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Risks of Marijuana</a:t>
            </a:r>
            <a:endParaRPr lang="en-US" dirty="0"/>
          </a:p>
        </p:txBody>
      </p:sp>
      <p:sp>
        <p:nvSpPr>
          <p:cNvPr id="3" name="Content Placeholder 2"/>
          <p:cNvSpPr>
            <a:spLocks noGrp="1"/>
          </p:cNvSpPr>
          <p:nvPr>
            <p:ph idx="1"/>
          </p:nvPr>
        </p:nvSpPr>
        <p:spPr/>
        <p:txBody>
          <a:bodyPr>
            <a:normAutofit lnSpcReduction="10000"/>
          </a:bodyPr>
          <a:lstStyle/>
          <a:p>
            <a:r>
              <a:rPr lang="en-US" dirty="0" smtClean="0">
                <a:solidFill>
                  <a:srgbClr val="FF0000"/>
                </a:solidFill>
              </a:rPr>
              <a:t>Hallucinations and paranoia</a:t>
            </a:r>
          </a:p>
          <a:p>
            <a:r>
              <a:rPr lang="en-US" dirty="0" smtClean="0">
                <a:solidFill>
                  <a:srgbClr val="FF0000"/>
                </a:solidFill>
              </a:rPr>
              <a:t>Impaired concentration, memory</a:t>
            </a:r>
          </a:p>
          <a:p>
            <a:r>
              <a:rPr lang="en-US" dirty="0" smtClean="0">
                <a:solidFill>
                  <a:srgbClr val="FF0000"/>
                </a:solidFill>
              </a:rPr>
              <a:t>Distorted sense of time, sight, touch, sound</a:t>
            </a:r>
          </a:p>
          <a:p>
            <a:r>
              <a:rPr lang="en-US" dirty="0" smtClean="0">
                <a:solidFill>
                  <a:srgbClr val="FF0000"/>
                </a:solidFill>
              </a:rPr>
              <a:t>Decreased ambition</a:t>
            </a:r>
          </a:p>
          <a:p>
            <a:r>
              <a:rPr lang="en-US" dirty="0" smtClean="0">
                <a:solidFill>
                  <a:srgbClr val="FF0000"/>
                </a:solidFill>
              </a:rPr>
              <a:t>Heart and lung damage</a:t>
            </a:r>
          </a:p>
          <a:p>
            <a:r>
              <a:rPr lang="en-US" dirty="0" smtClean="0">
                <a:solidFill>
                  <a:srgbClr val="FF0000"/>
                </a:solidFill>
              </a:rPr>
              <a:t>Weakened immune system</a:t>
            </a:r>
          </a:p>
          <a:p>
            <a:r>
              <a:rPr lang="en-US" dirty="0" smtClean="0">
                <a:solidFill>
                  <a:srgbClr val="FF0000"/>
                </a:solidFill>
              </a:rPr>
              <a:t>Increased risk of still births</a:t>
            </a:r>
          </a:p>
          <a:p>
            <a:r>
              <a:rPr lang="en-US" dirty="0" smtClean="0">
                <a:solidFill>
                  <a:srgbClr val="FF0000"/>
                </a:solidFill>
              </a:rPr>
              <a:t>Risk on infertility</a:t>
            </a:r>
          </a:p>
          <a:p>
            <a:endParaRPr lang="en-US"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Paranoia</a:t>
            </a:r>
            <a:endParaRPr lang="en-US" dirty="0"/>
          </a:p>
        </p:txBody>
      </p:sp>
      <p:sp>
        <p:nvSpPr>
          <p:cNvPr id="3" name="Content Placeholder 2"/>
          <p:cNvSpPr>
            <a:spLocks noGrp="1"/>
          </p:cNvSpPr>
          <p:nvPr>
            <p:ph idx="1"/>
          </p:nvPr>
        </p:nvSpPr>
        <p:spPr/>
        <p:txBody>
          <a:bodyPr/>
          <a:lstStyle/>
          <a:p>
            <a:r>
              <a:rPr lang="en-US" dirty="0" smtClean="0">
                <a:solidFill>
                  <a:srgbClr val="FF0000"/>
                </a:solidFill>
              </a:rPr>
              <a:t>Paranoia</a:t>
            </a:r>
            <a:r>
              <a:rPr lang="en-US" dirty="0" smtClean="0"/>
              <a:t> is </a:t>
            </a:r>
            <a:r>
              <a:rPr lang="en-US" dirty="0" smtClean="0"/>
              <a:t>an </a:t>
            </a:r>
            <a:r>
              <a:rPr lang="en-US" dirty="0" smtClean="0">
                <a:solidFill>
                  <a:srgbClr val="FF0000"/>
                </a:solidFill>
              </a:rPr>
              <a:t>irrational suspiciousness or distrust of others</a:t>
            </a:r>
            <a:r>
              <a:rPr lang="en-US" dirty="0" smtClean="0"/>
              <a:t>.</a:t>
            </a:r>
          </a:p>
          <a:p>
            <a:endParaRPr lang="en-US" dirty="0"/>
          </a:p>
        </p:txBody>
      </p:sp>
      <p:pic>
        <p:nvPicPr>
          <p:cNvPr id="4" name="Picture 3" descr="151107vaccine.jpg"/>
          <p:cNvPicPr>
            <a:picLocks noChangeAspect="1"/>
          </p:cNvPicPr>
          <p:nvPr/>
        </p:nvPicPr>
        <p:blipFill>
          <a:blip r:embed="rId3"/>
          <a:stretch>
            <a:fillRect/>
          </a:stretch>
        </p:blipFill>
        <p:spPr>
          <a:xfrm>
            <a:off x="1752600" y="2916316"/>
            <a:ext cx="5410200" cy="3770233"/>
          </a:xfrm>
          <a:prstGeom prst="rect">
            <a:avLst/>
          </a:prstGeom>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TPVERSION" val="2008"/>
  <p:tag name="POWERPOINTVERSION" val="12.0"/>
  <p:tag name="PPVERSION" val="12.0"/>
  <p:tag name="DELIMITERS" val="3.1"/>
  <p:tag name="SHOWBARVISIBLE" val="True"/>
  <p:tag name="EXPANDSHOWBAR" val="True"/>
  <p:tag name="USESECONDARYMONITOR" val="True"/>
  <p:tag name="BULLETTYPE" val="3"/>
  <p:tag name="ANSWERNOWSTYLE" val="-1"/>
  <p:tag name="ANSWERNOWTEXT" val="Answer Now"/>
  <p:tag name="COUNTDOWNSTYLE" val="-1"/>
  <p:tag name="RESPCOUNTERSTYLE" val="-1"/>
  <p:tag name="RESPCOUNTERFORMAT" val="0"/>
  <p:tag name="RESPTABLESTYLE" val="-1"/>
  <p:tag name="COUNTDOWNSECONDS" val="10"/>
  <p:tag name="INPUTSOURCE" val="1"/>
  <p:tag name="NUMRESPONSES" val="1"/>
  <p:tag name="ALLOWDUPLICATES" val="False"/>
  <p:tag name="BACKUPSESSIONS" val="True"/>
  <p:tag name="BACKUPMAINTENANCE" val="7"/>
  <p:tag name="CHARTVALUEFORMAT" val="0%"/>
  <p:tag name="AUTOADVANCE" val="False"/>
  <p:tag name="REVIEWONLY" val="False"/>
  <p:tag name="ROTATIONINTERVAL" val="2"/>
  <p:tag name="AUTOUPDATEALIASES" val="True"/>
  <p:tag name="STDCHART" val="1"/>
  <p:tag name="PARTICIPANTSINLEADERBOARD" val="5"/>
  <p:tag name="TEAMSINLEADERBOARD" val="5"/>
  <p:tag name="MAXRESPONDERS" val="5"/>
  <p:tag name="BUBBLENAMEVISIBLE" val="True"/>
  <p:tag name="BUBBLESIZEVISIBLE" val="True"/>
  <p:tag name="BUBBLEVALUEFORMAT" val="0.0"/>
  <p:tag name="BUBBLEGROUPING" val="3"/>
  <p:tag name="DEFAULTNUMTEAMS" val="5"/>
  <p:tag name="CUSTOMGRIDBACKCOLOR" val="-722948"/>
  <p:tag name="CUSTOMCELLFORECOLOR" val="-16777216"/>
  <p:tag name="CUSTOMCELLBACKCOLOR1" val="-657956"/>
  <p:tag name="CUSTOMCELLBACKCOLOR2" val="-13395457"/>
  <p:tag name="CUSTOMCELLBACKCOLOR3" val="-268652"/>
  <p:tag name="CUSTOMCELLBACKCOLOR4" val="-8355712"/>
  <p:tag name="USESCHEMECOLORS" val="True"/>
  <p:tag name="DISPLAYNAME" val="True"/>
  <p:tag name="DISPLAYDEVICENUMBER" val="True"/>
  <p:tag name="DISPLAYDEVICEID" val="True"/>
  <p:tag name="GRIDOPACITY" val="90"/>
  <p:tag name="GRIDROTATIONINTERVAL" val="2"/>
  <p:tag name="AUTOSIZEGRID" val="True"/>
  <p:tag name="GRIDSIZE" val="{Width=800, Height=600}"/>
  <p:tag name="GRIDPOSITION" val="1"/>
  <p:tag name="POLLINGCYCLE" val="2"/>
  <p:tag name="CHARTCOLORS" val="0"/>
  <p:tag name="CHARTLABELS" val="0"/>
  <p:tag name="RESETCHARTS" val="True"/>
  <p:tag name="INCLUDENONRESPONDERS" val="False"/>
  <p:tag name="MULTIRESPDIVISOR" val="1"/>
  <p:tag name="PARTLISTDEFAULT" val="0"/>
  <p:tag name="INCLUDEPPT" val="True"/>
  <p:tag name="ALLOWUSERFEEDBACK" val="False"/>
  <p:tag name="CORRECTPOINTVALUE" val="100"/>
  <p:tag name="INCORRECTPOINTVALUE" val="0"/>
  <p:tag name="REALTIMEBACKUP" val="False"/>
  <p:tag name="REALTIMEBACKUPPATH" val="(None)"/>
  <p:tag name="ZEROBASED" val="False"/>
  <p:tag name="AUTOADJUSTPARTRANGE" val="True"/>
  <p:tag name="CHARTSCALE" val="True"/>
  <p:tag name="ADVANCEDSETTINGSVIEW" val="True"/>
  <p:tag name="FIBDISPLAYRESULTS" val="True"/>
  <p:tag name="FIBNUMRESULTS" val="5"/>
  <p:tag name="FIBINCLUDEOTHER" val="True"/>
  <p:tag name="FIBDISPLAYKEYWORDS" val="True"/>
  <p:tag name="INCLUDESESSION" val="True"/>
</p:tagLst>
</file>

<file path=ppt/tags/tag10.xml><?xml version="1.0" encoding="utf-8"?>
<p:tagLst xmlns:a="http://schemas.openxmlformats.org/drawingml/2006/main" xmlns:r="http://schemas.openxmlformats.org/officeDocument/2006/relationships" xmlns:p="http://schemas.openxmlformats.org/presentationml/2006/main">
  <p:tag name="DELIMITERS" val="3.1"/>
</p:tagLst>
</file>

<file path=ppt/tags/tag11.xml><?xml version="1.0" encoding="utf-8"?>
<p:tagLst xmlns:a="http://schemas.openxmlformats.org/drawingml/2006/main" xmlns:r="http://schemas.openxmlformats.org/officeDocument/2006/relationships" xmlns:p="http://schemas.openxmlformats.org/presentationml/2006/main">
  <p:tag name="DELIMITERS" val="3.1"/>
</p:tagLst>
</file>

<file path=ppt/tags/tag12.xml><?xml version="1.0" encoding="utf-8"?>
<p:tagLst xmlns:a="http://schemas.openxmlformats.org/drawingml/2006/main" xmlns:r="http://schemas.openxmlformats.org/officeDocument/2006/relationships" xmlns:p="http://schemas.openxmlformats.org/presentationml/2006/main">
  <p:tag name="DELIMITERS" val="3.1"/>
</p:tagLst>
</file>

<file path=ppt/tags/tag13.xml><?xml version="1.0" encoding="utf-8"?>
<p:tagLst xmlns:a="http://schemas.openxmlformats.org/drawingml/2006/main" xmlns:r="http://schemas.openxmlformats.org/officeDocument/2006/relationships" xmlns:p="http://schemas.openxmlformats.org/presentationml/2006/main">
  <p:tag name="DELIMITERS" val="3.1"/>
</p:tagLst>
</file>

<file path=ppt/tags/tag14.xml><?xml version="1.0" encoding="utf-8"?>
<p:tagLst xmlns:a="http://schemas.openxmlformats.org/drawingml/2006/main" xmlns:r="http://schemas.openxmlformats.org/officeDocument/2006/relationships" xmlns:p="http://schemas.openxmlformats.org/presentationml/2006/main">
  <p:tag name="DELIMITERS" val="3.1"/>
</p:tagLst>
</file>

<file path=ppt/tags/tag15.xml><?xml version="1.0" encoding="utf-8"?>
<p:tagLst xmlns:a="http://schemas.openxmlformats.org/drawingml/2006/main" xmlns:r="http://schemas.openxmlformats.org/officeDocument/2006/relationships" xmlns:p="http://schemas.openxmlformats.org/presentationml/2006/main">
  <p:tag name="DELIMITERS" val="3.1"/>
</p:tagLst>
</file>

<file path=ppt/tags/tag16.xml><?xml version="1.0" encoding="utf-8"?>
<p:tagLst xmlns:a="http://schemas.openxmlformats.org/drawingml/2006/main" xmlns:r="http://schemas.openxmlformats.org/officeDocument/2006/relationships" xmlns:p="http://schemas.openxmlformats.org/presentationml/2006/main">
  <p:tag name="DELIMITERS" val="3.1"/>
</p:tagLst>
</file>

<file path=ppt/tags/tag17.xml><?xml version="1.0" encoding="utf-8"?>
<p:tagLst xmlns:a="http://schemas.openxmlformats.org/drawingml/2006/main" xmlns:r="http://schemas.openxmlformats.org/officeDocument/2006/relationships" xmlns:p="http://schemas.openxmlformats.org/presentationml/2006/main">
  <p:tag name="DELIMITERS" val="3.1"/>
</p:tagLst>
</file>

<file path=ppt/tags/tag18.xml><?xml version="1.0" encoding="utf-8"?>
<p:tagLst xmlns:a="http://schemas.openxmlformats.org/drawingml/2006/main" xmlns:r="http://schemas.openxmlformats.org/officeDocument/2006/relationships" xmlns:p="http://schemas.openxmlformats.org/presentationml/2006/main">
  <p:tag name="DELIMITERS" val="3.1"/>
</p:tagLst>
</file>

<file path=ppt/tags/tag2.xml><?xml version="1.0" encoding="utf-8"?>
<p:tagLst xmlns:a="http://schemas.openxmlformats.org/drawingml/2006/main" xmlns:r="http://schemas.openxmlformats.org/officeDocument/2006/relationships" xmlns:p="http://schemas.openxmlformats.org/presentationml/2006/main">
  <p:tag name="DELIMITERS" val="3.1"/>
</p:tagLst>
</file>

<file path=ppt/tags/tag3.xml><?xml version="1.0" encoding="utf-8"?>
<p:tagLst xmlns:a="http://schemas.openxmlformats.org/drawingml/2006/main" xmlns:r="http://schemas.openxmlformats.org/officeDocument/2006/relationships" xmlns:p="http://schemas.openxmlformats.org/presentationml/2006/main">
  <p:tag name="DELIMITERS" val="3.1"/>
</p:tagLst>
</file>

<file path=ppt/tags/tag4.xml><?xml version="1.0" encoding="utf-8"?>
<p:tagLst xmlns:a="http://schemas.openxmlformats.org/drawingml/2006/main" xmlns:r="http://schemas.openxmlformats.org/officeDocument/2006/relationships" xmlns:p="http://schemas.openxmlformats.org/presentationml/2006/main">
  <p:tag name="DELIMITERS" val="3.1"/>
</p:tagLst>
</file>

<file path=ppt/tags/tag5.xml><?xml version="1.0" encoding="utf-8"?>
<p:tagLst xmlns:a="http://schemas.openxmlformats.org/drawingml/2006/main" xmlns:r="http://schemas.openxmlformats.org/officeDocument/2006/relationships" xmlns:p="http://schemas.openxmlformats.org/presentationml/2006/main">
  <p:tag name="DELIMITERS" val="3.1"/>
</p:tagLst>
</file>

<file path=ppt/tags/tag6.xml><?xml version="1.0" encoding="utf-8"?>
<p:tagLst xmlns:a="http://schemas.openxmlformats.org/drawingml/2006/main" xmlns:r="http://schemas.openxmlformats.org/officeDocument/2006/relationships" xmlns:p="http://schemas.openxmlformats.org/presentationml/2006/main">
  <p:tag name="DELIMITERS" val="3.1"/>
</p:tagLst>
</file>

<file path=ppt/tags/tag7.xml><?xml version="1.0" encoding="utf-8"?>
<p:tagLst xmlns:a="http://schemas.openxmlformats.org/drawingml/2006/main" xmlns:r="http://schemas.openxmlformats.org/officeDocument/2006/relationships" xmlns:p="http://schemas.openxmlformats.org/presentationml/2006/main">
  <p:tag name="DELIMITERS" val="3.1"/>
</p:tagLst>
</file>

<file path=ppt/tags/tag8.xml><?xml version="1.0" encoding="utf-8"?>
<p:tagLst xmlns:a="http://schemas.openxmlformats.org/drawingml/2006/main" xmlns:r="http://schemas.openxmlformats.org/officeDocument/2006/relationships" xmlns:p="http://schemas.openxmlformats.org/presentationml/2006/main">
  <p:tag name="DELIMITERS" val="3.1"/>
</p:tagLst>
</file>

<file path=ppt/tags/tag9.xml><?xml version="1.0" encoding="utf-8"?>
<p:tagLst xmlns:a="http://schemas.openxmlformats.org/drawingml/2006/main" xmlns:r="http://schemas.openxmlformats.org/officeDocument/2006/relationships" xmlns:p="http://schemas.openxmlformats.org/presentationml/2006/main">
  <p:tag name="DELIMITERS" val="3.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445</TotalTime>
  <Words>446</Words>
  <Application>Microsoft Office PowerPoint</Application>
  <PresentationFormat>On-screen Show (4:3)</PresentationFormat>
  <Paragraphs>73</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Marijuana, Inhalants, and Steroids</vt:lpstr>
      <vt:lpstr>You’ll Learn To</vt:lpstr>
      <vt:lpstr>Vocabulary</vt:lpstr>
      <vt:lpstr>Marijuana</vt:lpstr>
      <vt:lpstr>D-Alpha-Tetrahydrocannainol</vt:lpstr>
      <vt:lpstr>Marijuana and Hashish</vt:lpstr>
      <vt:lpstr>Marijuana and Addiction</vt:lpstr>
      <vt:lpstr>Health Risks of Marijuana</vt:lpstr>
      <vt:lpstr>Paranoia</vt:lpstr>
      <vt:lpstr>Inhalants</vt:lpstr>
      <vt:lpstr>Slide 11</vt:lpstr>
      <vt:lpstr>Inhalant Examples</vt:lpstr>
      <vt:lpstr>Effects of Inhalants</vt:lpstr>
      <vt:lpstr>What is Cardiac Arrest</vt:lpstr>
      <vt:lpstr>Anabolic – Androgenic Steroids</vt:lpstr>
      <vt:lpstr>Negative Effects of Steroid Use</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Marijuana, Inhalants, and Steroids</dc:title>
  <dc:creator>Joe.Martin</dc:creator>
  <cp:lastModifiedBy>Joe.Martin</cp:lastModifiedBy>
  <cp:revision>47</cp:revision>
  <dcterms:created xsi:type="dcterms:W3CDTF">2009-01-13T16:54:50Z</dcterms:created>
  <dcterms:modified xsi:type="dcterms:W3CDTF">2011-05-23T16:12:29Z</dcterms:modified>
</cp:coreProperties>
</file>