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261" r:id="rId4"/>
    <p:sldId id="262" r:id="rId5"/>
    <p:sldId id="28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86" r:id="rId18"/>
    <p:sldId id="277" r:id="rId19"/>
    <p:sldId id="278" r:id="rId20"/>
    <p:sldId id="279" r:id="rId21"/>
    <p:sldId id="287" r:id="rId22"/>
    <p:sldId id="280" r:id="rId23"/>
    <p:sldId id="281" r:id="rId24"/>
    <p:sldId id="282" r:id="rId25"/>
    <p:sldId id="283" r:id="rId26"/>
    <p:sldId id="288" r:id="rId27"/>
    <p:sldId id="284" r:id="rId28"/>
    <p:sldId id="285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33" autoAdjust="0"/>
  </p:normalViewPr>
  <p:slideViewPr>
    <p:cSldViewPr>
      <p:cViewPr varScale="1">
        <p:scale>
          <a:sx n="47" d="100"/>
          <a:sy n="47" d="100"/>
        </p:scale>
        <p:origin x="122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663EA-8BEA-43C3-A1C1-A40CF86422BD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1FA7C-1F31-4146-B5CA-2C5CB102F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0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1FA7C-1F31-4146-B5CA-2C5CB102F1D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5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6A880-2D3B-4050-AAD1-9AEEBAF6BDB8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gBUsPW351o&amp;safety_mode=true&amp;persist_safety_mode=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hyperlink" Target="http://www.youtube.com/watch?v=M_FZccaxbY0&amp;feature=related&amp;safety_mode=true&amp;persist_safety_mode=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Sexually Transmitted Infections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HIV/AIDS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25</a:t>
            </a:r>
          </a:p>
          <a:p>
            <a:r>
              <a:rPr lang="en-US" dirty="0" smtClean="0"/>
              <a:t>Mr. Martin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person can have only one type of an STD at a time.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True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False</a:t>
            </a:r>
            <a:endParaRPr lang="en-US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172720" y="225213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person can have several STDs at a time.</a:t>
            </a:r>
            <a:endParaRPr lang="en-US" dirty="0"/>
          </a:p>
        </p:txBody>
      </p:sp>
      <p:pic>
        <p:nvPicPr>
          <p:cNvPr id="4" name="Picture 3" descr="84492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590800"/>
            <a:ext cx="4819650" cy="3219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a person has been treated for an STD, he or she can’t get it again.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True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False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do not become immune to most STDs.</a:t>
            </a:r>
            <a:endParaRPr lang="en-US" dirty="0"/>
          </a:p>
        </p:txBody>
      </p:sp>
      <p:pic>
        <p:nvPicPr>
          <p:cNvPr id="4" name="Picture 3" descr="Surprise_Surprise_Gotcha_071015100325963_wideweb__300x375,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514600"/>
            <a:ext cx="2857500" cy="35718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Untreated STDs can lead to difficulty in having children.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True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172720" y="176445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Nationwide, STDs are on the rise among teens.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True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False</a:t>
            </a:r>
            <a:endParaRPr lang="en-US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172720" y="176445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Cowlitz County has the highest STD rate in the State.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True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False</a:t>
            </a:r>
            <a:endParaRPr lang="en-US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172720" y="176445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Unfortunately It’s True</a:t>
            </a:r>
            <a:endParaRPr lang="en-US" dirty="0"/>
          </a:p>
        </p:txBody>
      </p:sp>
      <p:pic>
        <p:nvPicPr>
          <p:cNvPr id="4" name="Picture 3" descr="676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143000"/>
            <a:ext cx="4343400" cy="54633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Risk of STIs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25</a:t>
            </a:r>
            <a:br>
              <a:rPr lang="en-US" dirty="0" smtClean="0"/>
            </a:br>
            <a:r>
              <a:rPr lang="en-US" dirty="0" smtClean="0"/>
              <a:t>Lesson 1</a:t>
            </a:r>
          </a:p>
          <a:p>
            <a:r>
              <a:rPr lang="en-US" dirty="0" smtClean="0"/>
              <a:t>Mr. Martin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You’ll Learn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Explain the relationship between alcohol and other drugs used by adolescents and the role these substances play in STDs.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Analyze the importance and benefits of abstinence as it related to the prevention of STDs.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Discuss abstinence from sexual activity as the only method that is 100 percent effective in preventing STDs.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Develop and analyze strategies related to the prevention of STDs.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person can get an STD only through </a:t>
            </a:r>
            <a:r>
              <a:rPr lang="en-US" dirty="0" smtClean="0"/>
              <a:t>having sex </a:t>
            </a:r>
            <a:r>
              <a:rPr lang="en-US" dirty="0" smtClean="0"/>
              <a:t>with many people.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True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7" name="CorShape1"/>
          <p:cNvSpPr/>
          <p:nvPr>
            <p:custDataLst>
              <p:tags r:id="rId3"/>
            </p:custDataLst>
          </p:nvPr>
        </p:nvSpPr>
        <p:spPr>
          <a:xfrm rot="10800000">
            <a:off x="172720" y="225213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Sexually Transmitted Diseases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Sexually Transmitted Infections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Epidemics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Abstinence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Communicable Disease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Non-Communicable Disease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Communicable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STIs or STDs are a </a:t>
            </a:r>
            <a:r>
              <a:rPr lang="en-US" dirty="0" smtClean="0">
                <a:solidFill>
                  <a:srgbClr val="FF0000"/>
                </a:solidFill>
              </a:rPr>
              <a:t>communicable disease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communicable disease is a disease that can be spread from person to person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Non-Communicable disease </a:t>
            </a:r>
            <a:r>
              <a:rPr lang="en-US" dirty="0" smtClean="0"/>
              <a:t>is a disease that </a:t>
            </a:r>
            <a:r>
              <a:rPr lang="en-US" dirty="0" smtClean="0">
                <a:solidFill>
                  <a:srgbClr val="FF0000"/>
                </a:solidFill>
              </a:rPr>
              <a:t>cannot be spread from person to person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Cancer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Heart Disease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Sexually Transmitted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Sexually Transmitted Diseases </a:t>
            </a:r>
            <a:r>
              <a:rPr lang="en-US" b="1" dirty="0" smtClean="0"/>
              <a:t>also known as </a:t>
            </a:r>
            <a:r>
              <a:rPr lang="en-US" dirty="0" smtClean="0">
                <a:solidFill>
                  <a:srgbClr val="FF0000"/>
                </a:solidFill>
              </a:rPr>
              <a:t>Sexually Transmitted Infections</a:t>
            </a:r>
            <a:r>
              <a:rPr lang="en-US" dirty="0" smtClean="0"/>
              <a:t>, are </a:t>
            </a:r>
            <a:r>
              <a:rPr lang="en-US" dirty="0" smtClean="0">
                <a:solidFill>
                  <a:srgbClr val="FF0000"/>
                </a:solidFill>
              </a:rPr>
              <a:t>infectious diseases spread from person to person through sexual contact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exually_transmitted_disease_250x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352800"/>
            <a:ext cx="3175000" cy="31877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4038600"/>
            <a:ext cx="2143125" cy="2143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v_stdscan001.jpg"/>
          <p:cNvPicPr>
            <a:picLocks noChangeAspect="1"/>
          </p:cNvPicPr>
          <p:nvPr/>
        </p:nvPicPr>
        <p:blipFill>
          <a:blip r:embed="rId4" cstate="print"/>
          <a:srcRect b="7289"/>
          <a:stretch>
            <a:fillRect/>
          </a:stretch>
        </p:blipFill>
        <p:spPr>
          <a:xfrm>
            <a:off x="7441324" y="4800600"/>
            <a:ext cx="1702676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Epidemics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0000"/>
                </a:solidFill>
              </a:rPr>
              <a:t>occurrences of disease </a:t>
            </a:r>
            <a:r>
              <a:rPr lang="en-US" dirty="0" smtClean="0"/>
              <a:t>in which </a:t>
            </a:r>
            <a:r>
              <a:rPr lang="en-US" dirty="0" smtClean="0">
                <a:solidFill>
                  <a:srgbClr val="FF0000"/>
                </a:solidFill>
              </a:rPr>
              <a:t>many people </a:t>
            </a:r>
            <a:r>
              <a:rPr lang="en-US" dirty="0" smtClean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same place </a:t>
            </a:r>
            <a:r>
              <a:rPr lang="en-US" dirty="0" smtClean="0"/>
              <a:t>at the same time </a:t>
            </a:r>
            <a:r>
              <a:rPr lang="en-US" dirty="0" smtClean="0">
                <a:solidFill>
                  <a:srgbClr val="FF0000"/>
                </a:solidFill>
              </a:rPr>
              <a:t>are affected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estimated that 65 million people in the U.S. are living with an incurable STD.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Many of the these cases go undiagnosed and untreated. Why do you think this is so?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smtClean="0"/>
              <a:t>STD’s Are Asymptomatic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Asymptomatic</a:t>
            </a:r>
            <a:r>
              <a:rPr lang="en-US" dirty="0" smtClean="0"/>
              <a:t> means without symptoms.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vid</a:t>
            </a:r>
            <a:r>
              <a:rPr lang="en-US" dirty="0" smtClean="0"/>
              <a:t> or two?</a:t>
            </a:r>
          </a:p>
          <a:p>
            <a:r>
              <a:rPr lang="en-US" dirty="0" smtClean="0">
                <a:hlinkClick r:id="rId3"/>
              </a:rPr>
              <a:t>That's </a:t>
            </a:r>
            <a:r>
              <a:rPr lang="en-US" dirty="0" err="1" smtClean="0">
                <a:hlinkClick r:id="rId3"/>
              </a:rPr>
              <a:t>gotta</a:t>
            </a:r>
            <a:r>
              <a:rPr lang="en-US" dirty="0" smtClean="0">
                <a:hlinkClick r:id="rId3"/>
              </a:rPr>
              <a:t> hurt!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What the .....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High-Risk Behavior and STDs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Being sexually active with more than one person.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Engaging in unprotected sex.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Selecting high-risk partners.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Using alcohol and drugs.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BVPC-pic-page-coup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4392449"/>
            <a:ext cx="4724400" cy="238935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High-Risk Behavior and STDs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398306" cy="2793447"/>
          </a:xfrm>
        </p:spPr>
      </p:pic>
    </p:spTree>
    <p:extLst>
      <p:ext uri="{BB962C8B-B14F-4D97-AF65-F5344CB8AC3E}">
        <p14:creationId xmlns:p14="http://schemas.microsoft.com/office/powerpoint/2010/main" val="28179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STDs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Some STDs are incurable.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Some STDs cause cancer.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Some STDs can cause complications that affect the ability to reproduce.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Some STDs can be passed from an infected female to her child before, during, or after birth.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can change your life forever.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Preventing STDs Through Abstinence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Abstinence</a:t>
            </a:r>
            <a:r>
              <a:rPr lang="en-US" dirty="0" smtClean="0"/>
              <a:t> is the </a:t>
            </a:r>
            <a:r>
              <a:rPr lang="en-US" dirty="0" smtClean="0">
                <a:solidFill>
                  <a:srgbClr val="FF0000"/>
                </a:solidFill>
              </a:rPr>
              <a:t>deliberate decision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avoid harmful behaviors</a:t>
            </a:r>
            <a:r>
              <a:rPr lang="en-US" dirty="0" smtClean="0"/>
              <a:t>, including </a:t>
            </a:r>
            <a:r>
              <a:rPr lang="en-US" dirty="0" smtClean="0">
                <a:solidFill>
                  <a:srgbClr val="FF0000"/>
                </a:solidFill>
              </a:rPr>
              <a:t>sexual activity before marriage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FF0000"/>
                </a:solidFill>
              </a:rPr>
              <a:t>use of tobacco, alcohol and other drugs</a:t>
            </a:r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can get an std from just one sexual contact.</a:t>
            </a:r>
            <a:endParaRPr lang="en-US" dirty="0"/>
          </a:p>
        </p:txBody>
      </p:sp>
      <p:pic>
        <p:nvPicPr>
          <p:cNvPr id="4" name="Picture 3" descr="surprised-f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286000"/>
            <a:ext cx="3378200" cy="42227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Abstinence from sexual activity is 100 percent effective in preventing STDs and the sexual transmission of HIV and hepatitis B.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3276600"/>
            <a:ext cx="2743200" cy="28956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True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20320" y="344085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STD’s are Curable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3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types of STDs are incurable and last a lifetime.</a:t>
            </a:r>
            <a:endParaRPr lang="en-US" dirty="0"/>
          </a:p>
        </p:txBody>
      </p:sp>
      <p:pic>
        <p:nvPicPr>
          <p:cNvPr id="4" name="Picture 3" descr="jhkjh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286000"/>
            <a:ext cx="3429000" cy="43456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Anyone with an STD will have symptoms.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True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False</a:t>
            </a:r>
            <a:endParaRPr lang="en-US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172720" y="225213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STDs have no symptoms, especially early on.</a:t>
            </a:r>
            <a:endParaRPr lang="en-US" dirty="0"/>
          </a:p>
        </p:txBody>
      </p:sp>
      <p:pic>
        <p:nvPicPr>
          <p:cNvPr id="4" name="Picture 3" descr="surpris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95600"/>
            <a:ext cx="5600700" cy="3733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symptoms of HIV/AIDS go unreported.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True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False</a:t>
            </a:r>
            <a:endParaRPr lang="en-US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172720" y="176445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Fals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LUIDIAENABL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82C3A9AD2454A21BE2B72C5D4A84497"/>
  <p:tag name="SLIDEID" val="F82C3A9AD2454A21BE2B72C5D4A8449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QUESTIONALIAS" val="What is your opinion?"/>
  <p:tag name="ANSWERSALIAS" val="True|smicln|False"/>
  <p:tag name="DELIMITERS" val="3.1"/>
  <p:tag name="VALUEFORMAT" val="0%"/>
  <p:tag name="VALUES" val="Incorrect|smicln|Correct"/>
  <p:tag name="RESPONSESGATHERED" val="True"/>
  <p:tag name="TOTALRESPONSES" val="19"/>
  <p:tag name="RESPONSECOUNT" val="19"/>
  <p:tag name="SLICED" val="False"/>
  <p:tag name="RESPONSES" val="2;2;2;1;-;2;1;2;2;2;2;2;-;-;1;2;1;1;1;-;1;-;2;1;-;-;"/>
  <p:tag name="CHARTSTRINGSTD" val="8 11"/>
  <p:tag name="CHARTSTRINGREV" val="11 8"/>
  <p:tag name="CHARTSTRINGSTDPER" val="0.421052631578947 0.578947368421053"/>
  <p:tag name="CHARTSTRINGREVPER" val="0.578947368421053 0.42105263157894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0"/>
  <p:tag name="FONTSIZE" val="32"/>
  <p:tag name="BULLETTYPE" val="ppBulletArabicPeriod"/>
  <p:tag name="ANSWERTEXT" val="True&#10;False"/>
  <p:tag name="OLDNUMANSWERS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DA2001020504BA8A863FFBF290041B1"/>
  <p:tag name="SLIDEID" val="BDA2001020504BA8A863FFBF290041B1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QUESTIONALIAS" val="What is your opinion?"/>
  <p:tag name="ANSWERSALIAS" val="True|smicln|False"/>
  <p:tag name="DELIMITERS" val="3.1"/>
  <p:tag name="VALUEFORMAT" val="0%"/>
  <p:tag name="VALUES" val="Correct|smicln|Incorrect"/>
  <p:tag name="RESPONSESGATHERED" val="True"/>
  <p:tag name="TOTALRESPONSES" val="17"/>
  <p:tag name="RESPONSECOUNT" val="17"/>
  <p:tag name="SLICED" val="False"/>
  <p:tag name="RESPONSES" val="1;1;1;1;-;2;-;1;1;2;1;1;-;-;2;1;1;1;2;-;1;-;1;-;-;-;"/>
  <p:tag name="CHARTSTRINGSTD" val="13 4"/>
  <p:tag name="CHARTSTRINGREV" val="4 13"/>
  <p:tag name="CHARTSTRINGSTDPER" val="0.764705882352941 0.235294117647059"/>
  <p:tag name="CHARTSTRINGREVPER" val="0.235294117647059 0.7647058823529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0"/>
  <p:tag name="FONTSIZE" val="32"/>
  <p:tag name="BULLETTYPE" val="ppBulletArabicPeriod"/>
  <p:tag name="ANSWERTEXT" val="True&#10;False"/>
  <p:tag name="OLDNUMANSWERS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304370DFBD5480B884D8A66D52826CA"/>
  <p:tag name="SLIDEID" val="F304370DFBD5480B884D8A66D52826CA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QUESTIONALIAS" val="What is your opinion?"/>
  <p:tag name="ANSWERSALIAS" val="True|smicln|False"/>
  <p:tag name="DELIMITERS" val="3.1"/>
  <p:tag name="VALUEFORMAT" val="0%"/>
  <p:tag name="VALUES" val="Incorrect|smicln|Correct"/>
  <p:tag name="RESPONSESGATHERED" val="True"/>
  <p:tag name="TOTALRESPONSES" val="18"/>
  <p:tag name="RESPONSECOUNT" val="18"/>
  <p:tag name="SLICED" val="False"/>
  <p:tag name="RESPONSES" val="2;2;2;2;-;1;2;2;2;2;2;2;-;-;-;2;2;2;1;-;2;-;2;1;-;-;"/>
  <p:tag name="CHARTSTRINGSTD" val="3 15"/>
  <p:tag name="CHARTSTRINGREV" val="15 3"/>
  <p:tag name="CHARTSTRINGSTDPER" val="0.166666666666667 0.833333333333333"/>
  <p:tag name="CHARTSTRINGREVPER" val="0.833333333333333 0.16666666666666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0"/>
  <p:tag name="FONTSIZE" val="32"/>
  <p:tag name="BULLETTYPE" val="ppBulletArabicPeriod"/>
  <p:tag name="ANSWERTEXT" val="True&#10;False"/>
  <p:tag name="OLDNUMANSWER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9065F47C32A44EF9BE6F547AEF6BDFA"/>
  <p:tag name="SLIDEID" val="A9065F47C32A44EF9BE6F547AEF6BDFA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QUESTIONALIAS" val="What is your opinion?"/>
  <p:tag name="ANSWERSALIAS" val="True|smicln|False"/>
  <p:tag name="DELIMITERS" val="3.1"/>
  <p:tag name="VALUEFORMAT" val="0%"/>
  <p:tag name="RESPONSESGATHERED" val="True"/>
  <p:tag name="TOTALRESPONSES" val="20"/>
  <p:tag name="RESPONSECOUNT" val="20"/>
  <p:tag name="SLICED" val="False"/>
  <p:tag name="RESPONSES" val="2;2;2;2;-;2;2;2;2;2;2;2;-;-;2;2;2;2;2;-;2;-;2;2;1;-;"/>
  <p:tag name="CHARTSTRINGSTD" val="1 19"/>
  <p:tag name="CHARTSTRINGREV" val="19 1"/>
  <p:tag name="CHARTSTRINGSTDPER" val="0.05 0.95"/>
  <p:tag name="CHARTSTRINGREVPER" val="0.95 0.05"/>
  <p:tag name="VALUES" val="Incorrect|smicln|Correc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0"/>
  <p:tag name="FONTSIZE" val="32"/>
  <p:tag name="BULLETTYPE" val="ppBulletArabicPeriod"/>
  <p:tag name="ANSWERTEXT" val="True&#10;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B80CE5AC027499AB8F4C2EA5BBE8F1D"/>
  <p:tag name="SLIDEID" val="4B80CE5AC027499AB8F4C2EA5BBE8F1D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QUESTIONALIAS" val="What is your opinion?"/>
  <p:tag name="ANSWERSALIAS" val="True|smicln|False"/>
  <p:tag name="DELIMITERS" val="3.1"/>
  <p:tag name="VALUEFORMAT" val="0%"/>
  <p:tag name="VALUES" val="Correct|smicln|Incorrect"/>
  <p:tag name="RESPONSESGATHERED" val="True"/>
  <p:tag name="TOTALRESPONSES" val="17"/>
  <p:tag name="RESPONSECOUNT" val="17"/>
  <p:tag name="SLICED" val="False"/>
  <p:tag name="RESPONSES" val="1;1;1;1;-;1;-;1;1;1;1;1;-;-;1;1;1;1;1;-;1;-;1;-;-;-;"/>
  <p:tag name="CHARTSTRINGSTD" val="17 0"/>
  <p:tag name="CHARTSTRINGREV" val="0 17"/>
  <p:tag name="CHARTSTRINGSTDPER" val="1 0"/>
  <p:tag name="CHARTSTRINGREVPER" val="0 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0"/>
  <p:tag name="FONTSIZE" val="32"/>
  <p:tag name="BULLETTYPE" val="ppBulletArabicPeriod"/>
  <p:tag name="ANSWERTEXT" val="True&#10;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930E897706248F7B0565387D8738CDA"/>
  <p:tag name="SLIDEID" val="5930E897706248F7B0565387D8738CDA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QUESTIONALIAS" val="What is your opinion?"/>
  <p:tag name="ANSWERSALIAS" val="True|smicln|False"/>
  <p:tag name="DELIMITERS" val="3.1"/>
  <p:tag name="VALUEFORMAT" val="0%"/>
  <p:tag name="VALUES" val="Correct|smicln|Incorrect"/>
  <p:tag name="RESPONSESGATHERED" val="True"/>
  <p:tag name="TOTALRESPONSES" val="19"/>
  <p:tag name="RESPONSECOUNT" val="19"/>
  <p:tag name="SLICED" val="False"/>
  <p:tag name="RESPONSES" val="1;1;1;1;-;2;1;1;1;1;1;1;-;-;1;1;1;1;1;-;1;-;1;1;-;-;"/>
  <p:tag name="CHARTSTRINGSTD" val="18 1"/>
  <p:tag name="CHARTSTRINGREV" val="1 18"/>
  <p:tag name="CHARTSTRINGSTDPER" val="0.947368421052632 0.0526315789473684"/>
  <p:tag name="CHARTSTRINGREVPER" val="0.0526315789473684 0.9473684210526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0"/>
  <p:tag name="FONTSIZE" val="32"/>
  <p:tag name="BULLETTYPE" val="ppBulletArabicPeriod"/>
  <p:tag name="ANSWERTEXT" val="True&#10;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DD133966FF0467F849E53BCC2233DD5"/>
  <p:tag name="SLIDEID" val="9DD133966FF0467F849E53BCC2233DD5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QUESTIONALIAS" val="What is your opinion?"/>
  <p:tag name="ANSWERSALIAS" val="True|smicln|False"/>
  <p:tag name="DELIMITERS" val="3.1"/>
  <p:tag name="VALUEFORMAT" val="0%"/>
  <p:tag name="VALUES" val="Incorrect|smicln|Correct"/>
  <p:tag name="RESPONSESGATHERED" val="True"/>
  <p:tag name="TOTALRESPONSES" val="19"/>
  <p:tag name="RESPONSECOUNT" val="19"/>
  <p:tag name="SLICED" val="False"/>
  <p:tag name="RESPONSES" val="2;2;2;1;-;2;1;2;2;2;2;2;-;-;2;2;2;2;1;-;-;-;1;2;1;"/>
  <p:tag name="CHARTSTRINGSTD" val="5 14"/>
  <p:tag name="CHARTSTRINGREV" val="14 5"/>
  <p:tag name="CHARTSTRINGSTDPER" val="0.263157894736842 0.736842105263158"/>
  <p:tag name="CHARTSTRINGREVPER" val="0.736842105263158 0.26315789473684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C03C7604B504DD2B5333BC70EA83D57"/>
  <p:tag name="SLIDEID" val="FC03C7604B504DD2B5333BC70EA83D5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QUESTIONALIAS" val="What is your opinion?"/>
  <p:tag name="ANSWERSALIAS" val="True|smicln|False"/>
  <p:tag name="DELIMITERS" val="3.1"/>
  <p:tag name="VALUEFORMAT" val="0%"/>
  <p:tag name="VALUES" val="No Value|smicln|Incorrect"/>
  <p:tag name="RESPONSESGATHERED" val="True"/>
  <p:tag name="TOTALRESPONSES" val="17"/>
  <p:tag name="RESPONSECOUNT" val="17"/>
  <p:tag name="SLICED" val="False"/>
  <p:tag name="RESPONSES" val="2;1;1;2;-;1;2;1;1;2;1;1;-;-;-;2;1;2;1;-;1;-;2;-;-;-;"/>
  <p:tag name="CHARTSTRINGSTD" val="10 7"/>
  <p:tag name="CHARTSTRINGREV" val="7 10"/>
  <p:tag name="CHARTSTRINGSTDPER" val="0.588235294117647 0.411764705882353"/>
  <p:tag name="CHARTSTRINGREVPER" val="0.411764705882353 0.58823529411764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0"/>
  <p:tag name="FONTSIZE" val="32"/>
  <p:tag name="BULLETTYPE" val="ppBulletArabicPeriod"/>
  <p:tag name="ANSWERTEXT" val="True&#10;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0"/>
  <p:tag name="FONTSIZE" val="32"/>
  <p:tag name="BULLETTYPE" val="ppBulletArabicPeriod"/>
  <p:tag name="ANSWERTEXT" val="True&#10;False"/>
  <p:tag name="OLDNUMANSWERS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EE7D0A6621E4DDFA710FD66E3B44C03"/>
  <p:tag name="SLIDEID" val="7EE7D0A6621E4DDFA710FD66E3B44C03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QUESTIONALIAS" val="What is your opinion?"/>
  <p:tag name="ANSWERSALIAS" val="True|smicln|False"/>
  <p:tag name="DELIMITERS" val="3.1"/>
  <p:tag name="VALUEFORMAT" val="0%"/>
  <p:tag name="VALUES" val="Correct|smicln|Incorrect"/>
  <p:tag name="RESPONSESGATHERED" val="True"/>
  <p:tag name="TOTALRESPONSES" val="19"/>
  <p:tag name="RESPONSECOUNT" val="19"/>
  <p:tag name="SLICED" val="False"/>
  <p:tag name="RESPONSES" val="1;1;1;1;-;1;1;1;2;1;1;1;-;-;2;1;1;2;2;-;1;-;1;1;-;"/>
  <p:tag name="CHARTSTRINGSTD" val="15 4"/>
  <p:tag name="CHARTSTRINGREV" val="4 15"/>
  <p:tag name="CHARTSTRINGSTDPER" val="0.789473684210526 0.210526315789474"/>
  <p:tag name="CHARTSTRINGREVPER" val="0.210526315789474 0.7894736842105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0"/>
  <p:tag name="FONTSIZE" val="32"/>
  <p:tag name="BULLETTYPE" val="ppBulletArabicPeriod"/>
  <p:tag name="ANSWERTEXT" val="True&#10;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546</Words>
  <Application>Microsoft Office PowerPoint</Application>
  <PresentationFormat>On-screen Show (4:3)</PresentationFormat>
  <Paragraphs>90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Sexually Transmitted Infections and  HIV/AIDS</vt:lpstr>
      <vt:lpstr>A person can get an STD only through having sex with many people.</vt:lpstr>
      <vt:lpstr>Myth</vt:lpstr>
      <vt:lpstr>Abstinence from sexual activity is 100 percent effective in preventing STDs and the sexual transmission of HIV and hepatitis B.</vt:lpstr>
      <vt:lpstr>All STD’s are Curable</vt:lpstr>
      <vt:lpstr>Myth</vt:lpstr>
      <vt:lpstr>Anyone with an STD will have symptoms.</vt:lpstr>
      <vt:lpstr>Myth</vt:lpstr>
      <vt:lpstr>Many symptoms of HIV/AIDS go unreported.</vt:lpstr>
      <vt:lpstr>A person can have only one type of an STD at a time.</vt:lpstr>
      <vt:lpstr>Myth</vt:lpstr>
      <vt:lpstr>After a person has been treated for an STD, he or she can’t get it again.</vt:lpstr>
      <vt:lpstr>Myth</vt:lpstr>
      <vt:lpstr>Untreated STDs can lead to difficulty in having children.</vt:lpstr>
      <vt:lpstr>Nationwide, STDs are on the rise among teens.</vt:lpstr>
      <vt:lpstr>Cowlitz County has the highest STD rate in the State.</vt:lpstr>
      <vt:lpstr>Unfortunately It’s True</vt:lpstr>
      <vt:lpstr>The Risk of STIs</vt:lpstr>
      <vt:lpstr>You’ll Learn To</vt:lpstr>
      <vt:lpstr>Vocabulary</vt:lpstr>
      <vt:lpstr>Communicable Diseases</vt:lpstr>
      <vt:lpstr>Sexually Transmitted Diseases</vt:lpstr>
      <vt:lpstr>Epidemics</vt:lpstr>
      <vt:lpstr>Some STD’s Are Asymptomatic</vt:lpstr>
      <vt:lpstr>High-Risk Behavior and STDs</vt:lpstr>
      <vt:lpstr>High-Risk Behavior and STDs</vt:lpstr>
      <vt:lpstr>Consequences of STDs</vt:lpstr>
      <vt:lpstr>Preventing STDs Through Abstinence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STIs</dc:title>
  <dc:creator>Joe.Martin</dc:creator>
  <cp:lastModifiedBy>Martin, Joe</cp:lastModifiedBy>
  <cp:revision>60</cp:revision>
  <dcterms:created xsi:type="dcterms:W3CDTF">2009-01-16T20:41:11Z</dcterms:created>
  <dcterms:modified xsi:type="dcterms:W3CDTF">2017-05-01T17:17:30Z</dcterms:modified>
</cp:coreProperties>
</file>