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60" r:id="rId6"/>
    <p:sldId id="271" r:id="rId7"/>
    <p:sldId id="272" r:id="rId8"/>
    <p:sldId id="262" r:id="rId9"/>
    <p:sldId id="264" r:id="rId10"/>
    <p:sldId id="259" r:id="rId11"/>
    <p:sldId id="267" r:id="rId12"/>
    <p:sldId id="263" r:id="rId13"/>
    <p:sldId id="265" r:id="rId14"/>
    <p:sldId id="261" r:id="rId15"/>
    <p:sldId id="278" r:id="rId16"/>
    <p:sldId id="283" r:id="rId17"/>
    <p:sldId id="280" r:id="rId18"/>
    <p:sldId id="281" r:id="rId19"/>
    <p:sldId id="282" r:id="rId20"/>
    <p:sldId id="277" r:id="rId21"/>
    <p:sldId id="279" r:id="rId22"/>
    <p:sldId id="256" r:id="rId23"/>
    <p:sldId id="257" r:id="rId24"/>
    <p:sldId id="268" r:id="rId25"/>
    <p:sldId id="269" r:id="rId26"/>
    <p:sldId id="270" r:id="rId27"/>
    <p:sldId id="258" r:id="rId28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22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6A880-2D3B-4050-AAD1-9AEEBAF6BDB8}" type="datetimeFigureOut">
              <a:rPr lang="en-US" smtClean="0"/>
              <a:pPr/>
              <a:t>3/28/2016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D01F4-F7DF-47AE-AE1B-775933DA16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8I7JlVhuhY" TargetMode="External"/><Relationship Id="rId2" Type="http://schemas.openxmlformats.org/officeDocument/2006/relationships/hyperlink" Target="https://www.youtube.com/watch?v=P91nIGt1ax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LreHYWsk3s" TargetMode="External"/><Relationship Id="rId4" Type="http://schemas.openxmlformats.org/officeDocument/2006/relationships/hyperlink" Target="https://www.youtube.com/watch?v=0GK6Vg008M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VW8lH3eIg" TargetMode="External"/><Relationship Id="rId2" Type="http://schemas.openxmlformats.org/officeDocument/2006/relationships/hyperlink" Target="https://www.youtube.com/watch?v=-7CdQOuc3vQ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400" dirty="0" smtClean="0"/>
              <a:t>HIV and AIDS</a:t>
            </a:r>
            <a:br>
              <a:rPr lang="en-US" sz="4400" dirty="0" smtClean="0"/>
            </a:br>
            <a:endParaRPr lang="en-US" dirty="0" smtClean="0"/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Chapter 25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Lesson 4</a:t>
            </a:r>
          </a:p>
          <a:p>
            <a:pPr algn="ctr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Mr. Martin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Stages of HIV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Half of all people infected begin to show signs within </a:t>
            </a:r>
            <a:r>
              <a:rPr lang="en-US" dirty="0" smtClean="0">
                <a:solidFill>
                  <a:srgbClr val="FF0000"/>
                </a:solidFill>
              </a:rPr>
              <a:t>3-6 weeks of being infected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Fever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Rash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Headache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Aching </a:t>
            </a:r>
          </a:p>
          <a:p>
            <a:r>
              <a:rPr lang="en-US" dirty="0" smtClean="0"/>
              <a:t>The symptoms then disappear.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HIV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symptoms disappear the </a:t>
            </a:r>
            <a:r>
              <a:rPr lang="en-US" dirty="0" smtClean="0">
                <a:solidFill>
                  <a:srgbClr val="FF0000"/>
                </a:solidFill>
              </a:rPr>
              <a:t>asymptomatic </a:t>
            </a:r>
            <a:r>
              <a:rPr lang="en-US" dirty="0" smtClean="0"/>
              <a:t>stage begins.  This person may show no symptoms for 6 months to 10 years.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Symptomatic</a:t>
            </a:r>
            <a:r>
              <a:rPr lang="en-US" dirty="0" smtClean="0"/>
              <a:t> stage is when symptoms appear because of severe drop in immune cells.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AIDS</a:t>
            </a:r>
            <a:r>
              <a:rPr lang="en-US" dirty="0" smtClean="0"/>
              <a:t> is the last stage.  Immune system is damaged, opportunistic infections take place.</a:t>
            </a:r>
          </a:p>
          <a:p>
            <a:r>
              <a:rPr lang="en-US" dirty="0" smtClean="0"/>
              <a:t>HIV attacks brain cells causing difficulty thinking and remembering.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Opportunistic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Opportunistic Infections </a:t>
            </a:r>
            <a:r>
              <a:rPr lang="en-US" dirty="0" smtClean="0"/>
              <a:t>are infections that occur in individuals who do not have a healthy immune system.</a:t>
            </a:r>
          </a:p>
          <a:p>
            <a:r>
              <a:rPr lang="en-US" dirty="0" smtClean="0"/>
              <a:t>HIV does not mean that at an individual has AIDS.</a:t>
            </a:r>
          </a:p>
          <a:p>
            <a:r>
              <a:rPr lang="en-US" dirty="0" smtClean="0"/>
              <a:t>AIDS is the advanced stage of HIV infection.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 Is Not Been Spread By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Shaking hands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Hugging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Kissing (unless open sore in mouth is present)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Sweat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Sneezing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Insect bites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Teens at Risk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because you don’t hear much about AIDS anymore does not mean that it does not exist.</a:t>
            </a:r>
          </a:p>
          <a:p>
            <a:r>
              <a:rPr lang="en-US" dirty="0" smtClean="0"/>
              <a:t>The best way to protect yourself from AIDS, HIV, STD’s, and unwanted pregnancy is through </a:t>
            </a:r>
            <a:r>
              <a:rPr lang="en-US" b="1" dirty="0" smtClean="0">
                <a:solidFill>
                  <a:srgbClr val="FF0000"/>
                </a:solidFill>
              </a:rPr>
              <a:t>ABSTENINCE</a:t>
            </a:r>
            <a:r>
              <a:rPr lang="en-US" b="1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HIV/AIDS Part One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HIV/AIDS Part Two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HIV/AIDS Part Three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HIV/AIDS Part Four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Story One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Story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9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Users\fan9\Desktop\slides_epi_2011\Slide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an9\Desktop\slides_epi_2011\Slide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an9\Desktop\slides_epi_2011\Slide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You’ll Learn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Understand the differences between HIV and AIDS.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Explain how HIV affects and destroys the immune system.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Identify behaviors known to transmit HIV.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Analyze the relationship between unsafe behaviors, refusal skills, and the risk of HIV.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fan9\Desktop\slides_epi_2011\Slide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"/>
            <a:ext cx="8128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C:\Users\fan9\Desktop\slides_epi_2011\Slide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Treatment for HIV and AIDS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25</a:t>
            </a:r>
          </a:p>
          <a:p>
            <a:r>
              <a:rPr lang="en-US" dirty="0" smtClean="0"/>
              <a:t>Lesson 4</a:t>
            </a:r>
          </a:p>
          <a:p>
            <a:r>
              <a:rPr lang="en-US" dirty="0" smtClean="0"/>
              <a:t>Mr. Martin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You'll Learn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Explain how technologies such as new drug treatments have impacted the health status of people with HIV.</a:t>
            </a:r>
          </a:p>
          <a:p>
            <a:r>
              <a:rPr lang="en-US" dirty="0" smtClean="0"/>
              <a:t>Compare and analyze the cost, availability, and accessibility of heath services worldwide for people living with HIV\AIDS.</a:t>
            </a:r>
          </a:p>
          <a:p>
            <a:r>
              <a:rPr lang="en-US" dirty="0" smtClean="0"/>
              <a:t>Demonstrate strategies to practice abstinence and to refuse pressure to engage in sexual activity or drug use.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Detecting HIV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EIA Test</a:t>
            </a:r>
          </a:p>
          <a:p>
            <a:pPr lvl="1"/>
            <a:r>
              <a:rPr lang="en-US" dirty="0" smtClean="0"/>
              <a:t>Looks for a specific antibody in the blood.</a:t>
            </a:r>
          </a:p>
          <a:p>
            <a:pPr lvl="1"/>
            <a:r>
              <a:rPr lang="en-US" dirty="0" smtClean="0"/>
              <a:t>False negative is common.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Western Blot  </a:t>
            </a:r>
          </a:p>
          <a:p>
            <a:pPr lvl="1"/>
            <a:r>
              <a:rPr lang="en-US" dirty="0" smtClean="0"/>
              <a:t>Most common test in the United States.</a:t>
            </a:r>
          </a:p>
          <a:p>
            <a:pPr lvl="1"/>
            <a:r>
              <a:rPr lang="en-US" dirty="0" smtClean="0"/>
              <a:t>If done properly 100% accurate.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HIV/AIDS Global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2001, it was estimated 40 million people were infected with HIV.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means that HIV is a pandemic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Pandemic is a global outbreak of infectious disease.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Protect Yourself from HIV/AIDS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Abstinence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Abstinence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Abstinence</a:t>
            </a:r>
          </a:p>
          <a:p>
            <a:r>
              <a:rPr lang="en-US" dirty="0" smtClean="0"/>
              <a:t>Don’t use </a:t>
            </a:r>
            <a:r>
              <a:rPr lang="en-US" dirty="0" smtClean="0">
                <a:solidFill>
                  <a:srgbClr val="FF0000"/>
                </a:solidFill>
              </a:rPr>
              <a:t>drugs</a:t>
            </a:r>
            <a:r>
              <a:rPr lang="en-US" dirty="0" smtClean="0"/>
              <a:t> and or get yourself in a </a:t>
            </a:r>
            <a:r>
              <a:rPr lang="en-US" dirty="0" smtClean="0">
                <a:solidFill>
                  <a:srgbClr val="FF0000"/>
                </a:solidFill>
              </a:rPr>
              <a:t>pressured situations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refusal skills, you have the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unless you give your </a:t>
            </a:r>
            <a:r>
              <a:rPr lang="en-US" dirty="0" smtClean="0">
                <a:solidFill>
                  <a:srgbClr val="FF0000"/>
                </a:solidFill>
              </a:rPr>
              <a:t>POWER</a:t>
            </a:r>
            <a:r>
              <a:rPr lang="en-US" dirty="0" smtClean="0"/>
              <a:t> away!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Asymptomatic stage</a:t>
            </a:r>
          </a:p>
          <a:p>
            <a:r>
              <a:rPr lang="en-US" dirty="0" smtClean="0"/>
              <a:t>Symptomatic stage</a:t>
            </a:r>
          </a:p>
          <a:p>
            <a:r>
              <a:rPr lang="en-US" dirty="0" smtClean="0"/>
              <a:t>EIA</a:t>
            </a:r>
          </a:p>
          <a:p>
            <a:r>
              <a:rPr lang="en-US" dirty="0" smtClean="0"/>
              <a:t>Western Blot</a:t>
            </a:r>
          </a:p>
          <a:p>
            <a:r>
              <a:rPr lang="en-US" dirty="0" smtClean="0"/>
              <a:t>Pandemic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Acquired Immune Deficiency Syndrome (AIDS)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Human Immunodeficiency Virus (HIV)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Opportunistic Infection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Faces of 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HIV/AIDS (First identified in 1981)</a:t>
            </a:r>
          </a:p>
          <a:p>
            <a:r>
              <a:rPr lang="en-US" dirty="0" smtClean="0"/>
              <a:t>As of June </a:t>
            </a:r>
            <a:r>
              <a:rPr lang="en-US" dirty="0" smtClean="0">
                <a:solidFill>
                  <a:srgbClr val="FF0000"/>
                </a:solidFill>
              </a:rPr>
              <a:t>2000</a:t>
            </a:r>
            <a:r>
              <a:rPr lang="en-US" dirty="0" smtClean="0"/>
              <a:t>, over </a:t>
            </a:r>
            <a:r>
              <a:rPr lang="en-US" dirty="0" smtClean="0">
                <a:solidFill>
                  <a:srgbClr val="FF0000"/>
                </a:solidFill>
              </a:rPr>
              <a:t>753,000 Americans </a:t>
            </a:r>
            <a:r>
              <a:rPr lang="en-US" dirty="0" smtClean="0"/>
              <a:t>had been diagnosed with AIDS, </a:t>
            </a:r>
            <a:r>
              <a:rPr lang="en-US" dirty="0" smtClean="0">
                <a:solidFill>
                  <a:srgbClr val="FF0000"/>
                </a:solidFill>
              </a:rPr>
              <a:t>58 percent </a:t>
            </a:r>
            <a:r>
              <a:rPr lang="en-US" dirty="0" smtClean="0"/>
              <a:t>of whom have already </a:t>
            </a:r>
            <a:r>
              <a:rPr lang="en-US" dirty="0" smtClean="0">
                <a:solidFill>
                  <a:srgbClr val="FF0000"/>
                </a:solidFill>
              </a:rPr>
              <a:t>died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Today it is estimated that </a:t>
            </a:r>
            <a:r>
              <a:rPr lang="en-US" dirty="0" smtClean="0">
                <a:solidFill>
                  <a:srgbClr val="FF0000"/>
                </a:solidFill>
              </a:rPr>
              <a:t>1 in 250 </a:t>
            </a:r>
            <a:r>
              <a:rPr lang="en-US" dirty="0" smtClean="0"/>
              <a:t>people are infected with HIV.</a:t>
            </a:r>
          </a:p>
          <a:p>
            <a:r>
              <a:rPr lang="en-US" dirty="0" smtClean="0"/>
              <a:t>It takes an </a:t>
            </a:r>
            <a:r>
              <a:rPr lang="en-US" dirty="0" smtClean="0">
                <a:solidFill>
                  <a:srgbClr val="FF0000"/>
                </a:solidFill>
              </a:rPr>
              <a:t>average of 10-12 years </a:t>
            </a:r>
            <a:r>
              <a:rPr lang="en-US" dirty="0" smtClean="0"/>
              <a:t>before a person with </a:t>
            </a:r>
            <a:r>
              <a:rPr lang="en-US" dirty="0" smtClean="0">
                <a:solidFill>
                  <a:srgbClr val="FF0000"/>
                </a:solidFill>
              </a:rPr>
              <a:t>HIV becomes physically debilitated by AIDS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Non-</a:t>
            </a:r>
            <a:r>
              <a:rPr lang="en-US" dirty="0" err="1" smtClean="0">
                <a:solidFill>
                  <a:srgbClr val="FF0000"/>
                </a:solidFill>
              </a:rPr>
              <a:t>Progressors</a:t>
            </a:r>
            <a:r>
              <a:rPr lang="en-US" dirty="0" smtClean="0"/>
              <a:t> are people that are in infected with HIV but never develop symptoms.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Immunodeficiency Virus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HIV</a:t>
            </a:r>
            <a:r>
              <a:rPr lang="en-US" sz="4000" dirty="0" smtClean="0"/>
              <a:t> is the acronym </a:t>
            </a:r>
            <a:r>
              <a:rPr lang="en-US" sz="4000" smtClean="0"/>
              <a:t>for </a:t>
            </a:r>
            <a:r>
              <a:rPr lang="en-US" sz="4000" smtClean="0">
                <a:solidFill>
                  <a:srgbClr val="FF0000"/>
                </a:solidFill>
              </a:rPr>
              <a:t>Human -  Immunodeficiency -  Virus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HIV</a:t>
            </a:r>
            <a:r>
              <a:rPr lang="en-US" sz="4000" dirty="0" smtClean="0"/>
              <a:t> is a </a:t>
            </a:r>
            <a:r>
              <a:rPr lang="en-US" sz="4000" dirty="0" smtClean="0">
                <a:solidFill>
                  <a:srgbClr val="FF0000"/>
                </a:solidFill>
              </a:rPr>
              <a:t>virus</a:t>
            </a:r>
            <a:r>
              <a:rPr lang="en-US" sz="4000" dirty="0" smtClean="0"/>
              <a:t> that </a:t>
            </a:r>
            <a:r>
              <a:rPr lang="en-US" sz="4000" dirty="0" smtClean="0">
                <a:solidFill>
                  <a:srgbClr val="FF0000"/>
                </a:solidFill>
              </a:rPr>
              <a:t>attacks the immune system</a:t>
            </a:r>
            <a:r>
              <a:rPr lang="en-US" sz="4000" dirty="0" smtClean="0"/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100" b="1" dirty="0" smtClean="0">
                <a:solidFill>
                  <a:srgbClr val="FF0000"/>
                </a:solidFill>
              </a:rPr>
              <a:t>AIDS is an acronym for:</a:t>
            </a:r>
            <a:r>
              <a:rPr lang="en-US" sz="4100" dirty="0" smtClean="0"/>
              <a:t/>
            </a:r>
            <a:br>
              <a:rPr lang="en-US" sz="4100" dirty="0" smtClean="0"/>
            </a:br>
            <a:endParaRPr lang="en-US" sz="4100" dirty="0" smtClean="0"/>
          </a:p>
          <a:p>
            <a:r>
              <a:rPr lang="en-US" sz="4100" dirty="0" smtClean="0">
                <a:solidFill>
                  <a:srgbClr val="FF0000"/>
                </a:solidFill>
              </a:rPr>
              <a:t>Acquired – Not inherited, Acquired</a:t>
            </a:r>
            <a:br>
              <a:rPr lang="en-US" sz="4100" dirty="0" smtClean="0">
                <a:solidFill>
                  <a:srgbClr val="FF0000"/>
                </a:solidFill>
              </a:rPr>
            </a:br>
            <a:endParaRPr lang="en-US" sz="4100" dirty="0" smtClean="0">
              <a:solidFill>
                <a:srgbClr val="FF0000"/>
              </a:solidFill>
            </a:endParaRPr>
          </a:p>
          <a:p>
            <a:r>
              <a:rPr lang="en-US" sz="4100" dirty="0" smtClean="0">
                <a:solidFill>
                  <a:srgbClr val="FF0000"/>
                </a:solidFill>
              </a:rPr>
              <a:t>Immune  - Body’s Defense System</a:t>
            </a:r>
            <a:r>
              <a:rPr lang="en-US" sz="4100" dirty="0" smtClean="0"/>
              <a:t/>
            </a:r>
            <a:br>
              <a:rPr lang="en-US" sz="4100" dirty="0" smtClean="0"/>
            </a:br>
            <a:endParaRPr lang="en-US" sz="4100" dirty="0" smtClean="0"/>
          </a:p>
          <a:p>
            <a:r>
              <a:rPr lang="en-US" sz="4100" dirty="0" smtClean="0">
                <a:solidFill>
                  <a:srgbClr val="FF0000"/>
                </a:solidFill>
              </a:rPr>
              <a:t>Deficiency – Lack of Body’s Immune System</a:t>
            </a:r>
            <a:r>
              <a:rPr lang="en-US" sz="4100" dirty="0" smtClean="0"/>
              <a:t/>
            </a:r>
            <a:br>
              <a:rPr lang="en-US" sz="4100" dirty="0" smtClean="0"/>
            </a:br>
            <a:endParaRPr lang="en-US" sz="4100" dirty="0" smtClean="0"/>
          </a:p>
          <a:p>
            <a:r>
              <a:rPr lang="en-US" sz="4100" dirty="0" smtClean="0">
                <a:solidFill>
                  <a:srgbClr val="FF0000"/>
                </a:solidFill>
              </a:rPr>
              <a:t>Syndrome – Collection of illnesses, when they occur together, are characteristic of a particular disease.</a:t>
            </a:r>
            <a:br>
              <a:rPr lang="en-US" sz="4100" dirty="0" smtClean="0">
                <a:solidFill>
                  <a:srgbClr val="FF0000"/>
                </a:solidFill>
              </a:rPr>
            </a:br>
            <a:r>
              <a:rPr lang="en-US" sz="4100" dirty="0" smtClean="0"/>
              <a:t/>
            </a:r>
            <a:br>
              <a:rPr lang="en-US" sz="41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a </a:t>
            </a:r>
            <a:r>
              <a:rPr lang="en-US" dirty="0" smtClean="0">
                <a:solidFill>
                  <a:srgbClr val="FF0000"/>
                </a:solidFill>
              </a:rPr>
              <a:t>period of years </a:t>
            </a:r>
            <a:r>
              <a:rPr lang="en-US" dirty="0" smtClean="0"/>
              <a:t>after initial infection, the presence of </a:t>
            </a:r>
            <a:r>
              <a:rPr lang="en-US" dirty="0" smtClean="0">
                <a:solidFill>
                  <a:srgbClr val="FF0000"/>
                </a:solidFill>
              </a:rPr>
              <a:t>HIV weakens the immune system</a:t>
            </a:r>
            <a:r>
              <a:rPr lang="en-US" dirty="0" smtClean="0"/>
              <a:t>, leading to a number of </a:t>
            </a:r>
            <a:r>
              <a:rPr lang="en-US" dirty="0" smtClean="0">
                <a:solidFill>
                  <a:srgbClr val="FF0000"/>
                </a:solidFill>
              </a:rPr>
              <a:t>symptoms and illnesses</a:t>
            </a:r>
            <a:r>
              <a:rPr lang="en-US" dirty="0" smtClean="0"/>
              <a:t> that, when taken together, </a:t>
            </a:r>
            <a:r>
              <a:rPr lang="en-US" dirty="0" smtClean="0">
                <a:solidFill>
                  <a:srgbClr val="FF0000"/>
                </a:solidFill>
              </a:rPr>
              <a:t>result in a diagnosis of AIDS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 descr="AIDS-dreamstime-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038600"/>
            <a:ext cx="3810000" cy="2321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HIV Works in the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HIV enters the body it seeks out and destroys the </a:t>
            </a:r>
            <a:r>
              <a:rPr lang="en-US" dirty="0" smtClean="0">
                <a:solidFill>
                  <a:srgbClr val="FF0000"/>
                </a:solidFill>
              </a:rPr>
              <a:t>immune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enters the </a:t>
            </a:r>
            <a:r>
              <a:rPr lang="en-US" dirty="0" smtClean="0">
                <a:solidFill>
                  <a:srgbClr val="FF0000"/>
                </a:solidFill>
              </a:rPr>
              <a:t>immune cell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duplicates itself</a:t>
            </a:r>
            <a:r>
              <a:rPr lang="en-US" dirty="0" smtClean="0"/>
              <a:t>, and then </a:t>
            </a:r>
            <a:r>
              <a:rPr lang="en-US" dirty="0" smtClean="0">
                <a:solidFill>
                  <a:srgbClr val="FF0000"/>
                </a:solidFill>
              </a:rPr>
              <a:t>repeats the process </a:t>
            </a:r>
            <a:r>
              <a:rPr lang="en-US" dirty="0" smtClean="0"/>
              <a:t>until the persons </a:t>
            </a:r>
            <a:r>
              <a:rPr lang="en-US" dirty="0" smtClean="0">
                <a:solidFill>
                  <a:srgbClr val="FF0000"/>
                </a:solidFill>
              </a:rPr>
              <a:t>immune system </a:t>
            </a:r>
            <a:r>
              <a:rPr lang="en-US" dirty="0" smtClean="0"/>
              <a:t>is so </a:t>
            </a:r>
            <a:r>
              <a:rPr lang="en-US" dirty="0" smtClean="0">
                <a:solidFill>
                  <a:srgbClr val="FF0000"/>
                </a:solidFill>
              </a:rPr>
              <a:t>weak</a:t>
            </a:r>
            <a:r>
              <a:rPr lang="en-US" dirty="0" smtClean="0"/>
              <a:t> that he or she can </a:t>
            </a:r>
            <a:r>
              <a:rPr lang="en-US" dirty="0" smtClean="0">
                <a:solidFill>
                  <a:srgbClr val="FF0000"/>
                </a:solidFill>
              </a:rPr>
              <a:t>no longer fight off disease or infections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HIV infection is </a:t>
            </a:r>
            <a:r>
              <a:rPr lang="en-US" dirty="0" smtClean="0">
                <a:solidFill>
                  <a:srgbClr val="FF0000"/>
                </a:solidFill>
              </a:rPr>
              <a:t>progressive</a:t>
            </a:r>
            <a:r>
              <a:rPr lang="en-US" dirty="0" smtClean="0"/>
              <a:t> meaning that it may take months or years to destroy the immune system.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HIV Transmitted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Sexual Intercourse</a:t>
            </a:r>
          </a:p>
          <a:p>
            <a:pPr lvl="1"/>
            <a:r>
              <a:rPr lang="en-US" dirty="0" smtClean="0"/>
              <a:t>Having STDs increases chances of getting HIV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Sharing needles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Mother to baby</a:t>
            </a:r>
          </a:p>
          <a:p>
            <a:pPr lvl="1"/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Milk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OWERPOINTVERSION" val="12.0"/>
  <p:tag name="PPVERSION" val="12.0"/>
  <p:tag name="DELIMITERS" val="3.1"/>
  <p:tag name="SHOWBARVISIBLE" val="True"/>
  <p:tag name="EXPANDSHOWBAR" val="True"/>
  <p:tag name="USESECONDARYMONITOR" val="Tru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722948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False"/>
  <p:tag name="CORRECTPOINTVALUE" val="100"/>
  <p:tag name="INCORRECTPOINTVALUE" val="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709</Words>
  <Application>Microsoft Office PowerPoint</Application>
  <PresentationFormat>On-screen Show (4:3)</PresentationFormat>
  <Paragraphs>107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You’ll Learn To</vt:lpstr>
      <vt:lpstr>Vocabulary</vt:lpstr>
      <vt:lpstr>Changing Faces of AIDS</vt:lpstr>
      <vt:lpstr>Human Immunodeficiency Virus</vt:lpstr>
      <vt:lpstr>AIDS</vt:lpstr>
      <vt:lpstr>AIDS</vt:lpstr>
      <vt:lpstr>How HIV Works in the Body</vt:lpstr>
      <vt:lpstr>How is HIV Transmitted</vt:lpstr>
      <vt:lpstr>Stages of HIV Infections</vt:lpstr>
      <vt:lpstr>Stages of HIV Infections</vt:lpstr>
      <vt:lpstr>Opportunistic Infections</vt:lpstr>
      <vt:lpstr>HIV Is Not Been Spread By</vt:lpstr>
      <vt:lpstr>Teens at Risk</vt:lpstr>
      <vt:lpstr>HIV/AIDS Review</vt:lpstr>
      <vt:lpstr>Confessions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for HIV and AIDS</vt:lpstr>
      <vt:lpstr>You'll Learn To</vt:lpstr>
      <vt:lpstr>Detecting HIV</vt:lpstr>
      <vt:lpstr>HIV/AIDS Global Picture</vt:lpstr>
      <vt:lpstr>How to Protect Yourself from HIV/AIDS</vt:lpstr>
      <vt:lpstr>Vocabulary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STIs</dc:title>
  <dc:creator>Joe.Martin</dc:creator>
  <cp:lastModifiedBy>Martin, Joe</cp:lastModifiedBy>
  <cp:revision>74</cp:revision>
  <dcterms:created xsi:type="dcterms:W3CDTF">2009-01-16T20:41:11Z</dcterms:created>
  <dcterms:modified xsi:type="dcterms:W3CDTF">2016-03-28T17:24:54Z</dcterms:modified>
</cp:coreProperties>
</file>