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Default Extension="gif" ContentType="image/gif"/>
  <Override PartName="/ppt/tags/tag33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8"/>
  </p:handoutMasterIdLst>
  <p:sldIdLst>
    <p:sldId id="256" r:id="rId2"/>
    <p:sldId id="257" r:id="rId3"/>
    <p:sldId id="258" r:id="rId4"/>
    <p:sldId id="287" r:id="rId5"/>
    <p:sldId id="291" r:id="rId6"/>
    <p:sldId id="288" r:id="rId7"/>
    <p:sldId id="289" r:id="rId8"/>
    <p:sldId id="290" r:id="rId9"/>
    <p:sldId id="259" r:id="rId10"/>
    <p:sldId id="260" r:id="rId11"/>
    <p:sldId id="261" r:id="rId12"/>
    <p:sldId id="262" r:id="rId13"/>
    <p:sldId id="279" r:id="rId14"/>
    <p:sldId id="280" r:id="rId15"/>
    <p:sldId id="281" r:id="rId16"/>
    <p:sldId id="263" r:id="rId17"/>
    <p:sldId id="264" r:id="rId18"/>
    <p:sldId id="282" r:id="rId19"/>
    <p:sldId id="265" r:id="rId20"/>
    <p:sldId id="266" r:id="rId21"/>
    <p:sldId id="267" r:id="rId22"/>
    <p:sldId id="269" r:id="rId23"/>
    <p:sldId id="268" r:id="rId24"/>
    <p:sldId id="270" r:id="rId25"/>
    <p:sldId id="271" r:id="rId26"/>
    <p:sldId id="272" r:id="rId27"/>
    <p:sldId id="273" r:id="rId28"/>
    <p:sldId id="283" r:id="rId29"/>
    <p:sldId id="284" r:id="rId30"/>
    <p:sldId id="285" r:id="rId31"/>
    <p:sldId id="274" r:id="rId32"/>
    <p:sldId id="275" r:id="rId33"/>
    <p:sldId id="276" r:id="rId34"/>
    <p:sldId id="277" r:id="rId35"/>
    <p:sldId id="278" r:id="rId36"/>
    <p:sldId id="286" r:id="rId37"/>
  </p:sldIdLst>
  <p:sldSz cx="9144000" cy="6858000" type="screen4x3"/>
  <p:notesSz cx="6881813" cy="9296400"/>
  <p:custDataLst>
    <p:tags r:id="rId3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18484B0-1CC2-4021-AB53-ECFDB451563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6319340-3D0A-4D7D-8EAB-77FC228A72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B472-FE97-4AFE-A964-40CFE62C087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A61-B121-40CD-899B-2F0803CCE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B472-FE97-4AFE-A964-40CFE62C087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A61-B121-40CD-899B-2F0803CCE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B472-FE97-4AFE-A964-40CFE62C087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A61-B121-40CD-899B-2F0803CCE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B472-FE97-4AFE-A964-40CFE62C087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A61-B121-40CD-899B-2F0803CCE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B472-FE97-4AFE-A964-40CFE62C087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A61-B121-40CD-899B-2F0803CCE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B472-FE97-4AFE-A964-40CFE62C087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A61-B121-40CD-899B-2F0803CCE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B472-FE97-4AFE-A964-40CFE62C087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A61-B121-40CD-899B-2F0803CCE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B472-FE97-4AFE-A964-40CFE62C087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A61-B121-40CD-899B-2F0803CCE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B472-FE97-4AFE-A964-40CFE62C087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A61-B121-40CD-899B-2F0803CCE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B472-FE97-4AFE-A964-40CFE62C087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A61-B121-40CD-899B-2F0803CCE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B472-FE97-4AFE-A964-40CFE62C087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A61-B121-40CD-899B-2F0803CCE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9B472-FE97-4AFE-A964-40CFE62C087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BCA61-B121-40CD-899B-2F0803CCE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vimeo.com/5318821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3SUzSIoOKJ8&amp;safety_mode=true&amp;persist_safety_mode=1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6Jv9vDk8t8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5" Type="http://schemas.openxmlformats.org/officeDocument/2006/relationships/image" Target="../media/image10.jpeg"/><Relationship Id="rId4" Type="http://schemas.openxmlformats.org/officeDocument/2006/relationships/hyperlink" Target="http://www.youtube.com/watch?v=kZ85WHTIAl4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aaf.org/mm/photo/competitions/other/41925_w400xh600.jpg&amp;imgrefurl=http://www.iaaf.org/news/kind=2/newsId=41916.html&amp;h=600&amp;w=400&amp;sz=56&amp;hl=en&amp;start=19&amp;um=1&amp;usg=__KLivojcCraK1tpkvr-dmXHY0b9k=&amp;tbnid=vaAqtZB6V0NRLM:&amp;tbnh=135&amp;tbnw=90&amp;prev=/images?q=kara+goucher&amp;um=1&amp;hl=en&amp;safe=active&amp;rlz=1T4ADBR_enUS288US290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1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content.answers.com/main/content/img/oxford/Oxford_Sports/0199210896.cramp.1.jpg&amp;imgrefurl=http://www.answers.com/topic/cramp&amp;h=564&amp;w=525&amp;sz=94&amp;hl=en&amp;start=3&amp;um=1&amp;usg=__dI43UjATv3UdLLhOHbcoqSmML7c=&amp;tbnid=DOZgMJgJd3WCqM:&amp;tbnh=134&amp;tbnw=125&amp;prev=/images?q=muscle+cramp&amp;um=1&amp;hl=en&amp;safe=active&amp;rlz=1T4ADBR_enUS288US290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4" Type="http://schemas.openxmlformats.org/officeDocument/2006/relationships/image" Target="../media/image1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ptclinic.com/medlibrary/images/v2/PosteriorLegStrain.gif&amp;imgrefurl=http://burbankpt.com/index.php?page=library&amp;list=leg&amp;article=74&amp;h=447&amp;w=300&amp;sz=36&amp;hl=en&amp;start=4&amp;um=1&amp;usg=__3vQZnOGrQHKy_y5-Rtq1ddzcGvU=&amp;tbnid=R1o8zcVxKYeWYM:&amp;tbnh=127&amp;tbnw=85&amp;prev=/images?q=muscle+strain&amp;um=1&amp;hl=en&amp;safe=active&amp;rlz=1T4ADBR_enUS288US290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4" Type="http://schemas.openxmlformats.org/officeDocument/2006/relationships/image" Target="../media/image1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4" Type="http://schemas.openxmlformats.org/officeDocument/2006/relationships/hyperlink" Target="http://images.google.com/imgres?imgurl=http://content.revolutionhealth.com/contentimages/images-image_popup-sprain.jpg&amp;imgrefurl=http://www.revolutionhealth.com/conditions/bones-joints-muscles/sprains-strains/symptoms/index?section=section_01&amp;h=427&amp;w=399&amp;sz=13&amp;hl=en&amp;start=2&amp;usg=__57QmECx8nIMNo5MqKjNY1hN-PSE=&amp;tbnid=0M5w32dAsvN0oM:&amp;tbnh=126&amp;tbnw=118&amp;prev=/images?q=muscle+sprain&amp;gbv=2&amp;hl=en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outsourcestrategies.com/images/sports_medicine_medical_billing.jpg&amp;imgrefurl=http://www.outsourcestrategies.com/sports_medicine_medical_billing.htm&amp;h=276&amp;w=350&amp;sz=108&amp;hl=en&amp;start=8&amp;usg=__3EhojYfofJtI84Rzfr4a891yIOs=&amp;tbnid=C0bLpgHOMLrwlM:&amp;tbnh=95&amp;tbnw=120&amp;prev=/images?q=sports+medicine&amp;gbv=2&amp;hl=en&amp;safe=active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Relationship Id="rId4" Type="http://schemas.openxmlformats.org/officeDocument/2006/relationships/image" Target="../media/image23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bp2.blogger.com/_xOzpuyKehxQ/R-ehyURsB7I/AAAAAAAAAQ4/DCylUu6C3FM/s400/Ice+Cubes.gif&amp;imgrefurl=http://abbysroom.blogspot.com/2008/03/ice-brrrrrrrrrrrrrrrrrrrrr.html&amp;h=300&amp;w=400&amp;sz=103&amp;hl=en&amp;start=12&amp;usg=__NL9BtwdJUwdSLKFGNQG5oFrWO58=&amp;tbnid=YQTX1sHq0VinYM:&amp;tbnh=93&amp;tbnw=124&amp;prev=/images?q=ice+cubes&amp;gbv=2&amp;hl=en&amp;safe=active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apps.uwhealth.org/health/adam/graphics/images/en/19396.jpg&amp;imgrefurl=http://apps.uwhealth.org/health/adam/hie/2/19396.htm&amp;h=320&amp;w=400&amp;sz=17&amp;hl=en&amp;start=1&amp;usg=__KcPcNQL82Jfttjou7UPCHj84GhY=&amp;tbnid=RNmX2S8QTR6wDM:&amp;tbnh=99&amp;tbnw=124&amp;prev=/images?q=injury+elevation&amp;gbv=2&amp;hl=en&amp;safe=active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Relationship Id="rId4" Type="http://schemas.openxmlformats.org/officeDocument/2006/relationships/image" Target="../media/image27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vimeo.com/277319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Activity Injuries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hlinkClick r:id="rId3"/>
              </a:rPr>
              <a:t>Nike Animation Man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Chapter 4</a:t>
            </a:r>
          </a:p>
          <a:p>
            <a:r>
              <a:rPr lang="en-US" dirty="0" smtClean="0"/>
              <a:t>Lesson’s 4 &amp; 5</a:t>
            </a:r>
          </a:p>
          <a:p>
            <a:r>
              <a:rPr lang="en-US" dirty="0" smtClean="0"/>
              <a:t>Mr. Martin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Hot-Weather Health Illnesses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700" dirty="0" smtClean="0">
                <a:solidFill>
                  <a:srgbClr val="FF0000"/>
                </a:solidFill>
              </a:rPr>
              <a:t>Heat cramps </a:t>
            </a:r>
            <a:r>
              <a:rPr lang="en-US" sz="3700" dirty="0" smtClean="0"/>
              <a:t>are </a:t>
            </a:r>
            <a:r>
              <a:rPr lang="en-US" sz="3700" dirty="0" smtClean="0">
                <a:solidFill>
                  <a:srgbClr val="FF0000"/>
                </a:solidFill>
              </a:rPr>
              <a:t>painful</a:t>
            </a:r>
            <a:r>
              <a:rPr lang="en-US" sz="3700" dirty="0" smtClean="0"/>
              <a:t>, </a:t>
            </a:r>
            <a:r>
              <a:rPr lang="en-US" sz="3700" dirty="0" smtClean="0">
                <a:solidFill>
                  <a:srgbClr val="FF0000"/>
                </a:solidFill>
              </a:rPr>
              <a:t>involuntary muscle spasms</a:t>
            </a:r>
            <a:r>
              <a:rPr lang="en-US" sz="3700" dirty="0" smtClean="0"/>
              <a:t> that usually </a:t>
            </a:r>
            <a:r>
              <a:rPr lang="en-US" sz="3700" dirty="0" smtClean="0">
                <a:solidFill>
                  <a:srgbClr val="FF0000"/>
                </a:solidFill>
              </a:rPr>
              <a:t>occur during heavy exercise in hot environments</a:t>
            </a:r>
            <a:r>
              <a:rPr lang="en-US" sz="3700" dirty="0" smtClean="0"/>
              <a:t>. </a:t>
            </a:r>
            <a:r>
              <a:rPr lang="en-US" sz="3700" dirty="0" smtClean="0">
                <a:solidFill>
                  <a:srgbClr val="FF0000"/>
                </a:solidFill>
              </a:rPr>
              <a:t>Inadequate fluid intake </a:t>
            </a:r>
            <a:r>
              <a:rPr lang="en-US" sz="3700" dirty="0" smtClean="0"/>
              <a:t>often </a:t>
            </a:r>
            <a:r>
              <a:rPr lang="en-US" sz="3700" dirty="0" smtClean="0">
                <a:solidFill>
                  <a:srgbClr val="FF0000"/>
                </a:solidFill>
              </a:rPr>
              <a:t>contributes to heat cramps</a:t>
            </a:r>
            <a:r>
              <a:rPr lang="en-US" sz="3700" dirty="0" smtClean="0"/>
              <a:t>. 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US" sz="3100" dirty="0" smtClean="0"/>
          </a:p>
          <a:p>
            <a:r>
              <a:rPr lang="en-US" sz="3600" b="1" dirty="0" smtClean="0"/>
              <a:t>If you suspect heat cramps: </a:t>
            </a:r>
          </a:p>
          <a:p>
            <a:pPr lvl="1"/>
            <a:r>
              <a:rPr lang="en-US" sz="3100" dirty="0" smtClean="0">
                <a:solidFill>
                  <a:srgbClr val="FF0000"/>
                </a:solidFill>
              </a:rPr>
              <a:t>Rest briefly and cool down </a:t>
            </a:r>
          </a:p>
          <a:p>
            <a:pPr lvl="1"/>
            <a:r>
              <a:rPr lang="en-US" sz="3100" dirty="0" smtClean="0">
                <a:solidFill>
                  <a:srgbClr val="FF0000"/>
                </a:solidFill>
              </a:rPr>
              <a:t>Drink clear juice or an electrolyte-containing sports drink </a:t>
            </a:r>
          </a:p>
          <a:p>
            <a:pPr lvl="1"/>
            <a:r>
              <a:rPr lang="en-US" sz="3100" dirty="0" smtClean="0">
                <a:solidFill>
                  <a:srgbClr val="FF0000"/>
                </a:solidFill>
              </a:rPr>
              <a:t>Practice gentle, range-of-motion stretching and gentle massage of the affected muscle group </a:t>
            </a:r>
          </a:p>
          <a:p>
            <a:pPr lvl="1"/>
            <a:r>
              <a:rPr lang="en-US" sz="3100" dirty="0" smtClean="0">
                <a:solidFill>
                  <a:srgbClr val="FF0000"/>
                </a:solidFill>
              </a:rPr>
              <a:t>Call your doctor if your cramps don't go away in one hour 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Hot-Weather Health Illnesses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55000" lnSpcReduction="20000"/>
          </a:bodyPr>
          <a:lstStyle/>
          <a:p>
            <a:r>
              <a:rPr lang="en-US" sz="7000" dirty="0" smtClean="0">
                <a:solidFill>
                  <a:srgbClr val="FF0000"/>
                </a:solidFill>
              </a:rPr>
              <a:t>Heatstroke</a:t>
            </a:r>
            <a:r>
              <a:rPr lang="en-US" sz="7000" dirty="0" smtClean="0"/>
              <a:t> is a condition in which the body </a:t>
            </a:r>
            <a:r>
              <a:rPr lang="en-US" sz="7000" dirty="0" smtClean="0">
                <a:solidFill>
                  <a:srgbClr val="FF0000"/>
                </a:solidFill>
              </a:rPr>
              <a:t>loses the ability </a:t>
            </a:r>
            <a:r>
              <a:rPr lang="en-US" sz="7000" dirty="0" smtClean="0"/>
              <a:t>to </a:t>
            </a:r>
            <a:r>
              <a:rPr lang="en-US" sz="7000" dirty="0" smtClean="0">
                <a:solidFill>
                  <a:srgbClr val="FF0000"/>
                </a:solidFill>
              </a:rPr>
              <a:t>rid itself of excessive heat through perspiration</a:t>
            </a:r>
            <a:r>
              <a:rPr lang="en-US" sz="7000" dirty="0" smtClean="0"/>
              <a:t>. This is caused by a sudden increase in body temperature (hyperthermia).</a:t>
            </a:r>
            <a:r>
              <a:rPr lang="en-US" sz="8600" dirty="0" smtClean="0"/>
              <a:t/>
            </a:r>
            <a:br>
              <a:rPr lang="en-US" sz="8600" dirty="0" smtClean="0"/>
            </a:br>
            <a:endParaRPr lang="en-US" sz="8600" dirty="0" smtClean="0"/>
          </a:p>
          <a:p>
            <a:endParaRPr lang="en-US" sz="8600" dirty="0" smtClean="0"/>
          </a:p>
          <a:p>
            <a:pPr lvl="1" algn="ctr">
              <a:buNone/>
            </a:pPr>
            <a:r>
              <a:rPr lang="en-US" sz="8600" dirty="0" smtClean="0">
                <a:hlinkClick r:id="rId3"/>
              </a:rPr>
              <a:t>How To Care For Heat Stroke</a:t>
            </a:r>
            <a:endParaRPr lang="en-US" sz="8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Heatstroke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If you suspect heatstroke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Move the person out of the sun</a:t>
            </a:r>
            <a:r>
              <a:rPr lang="en-US" dirty="0" smtClean="0"/>
              <a:t> and into a shady or air-conditioned space.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Dial 911 </a:t>
            </a:r>
            <a:r>
              <a:rPr lang="en-US" dirty="0" smtClean="0"/>
              <a:t>or call for emergency medical assistance.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Cool the person </a:t>
            </a:r>
            <a:r>
              <a:rPr lang="en-US" dirty="0" smtClean="0"/>
              <a:t>by </a:t>
            </a:r>
            <a:r>
              <a:rPr lang="en-US" dirty="0" smtClean="0">
                <a:solidFill>
                  <a:srgbClr val="FF0000"/>
                </a:solidFill>
              </a:rPr>
              <a:t>covering</a:t>
            </a:r>
            <a:r>
              <a:rPr lang="en-US" dirty="0" smtClean="0"/>
              <a:t> him or her with </a:t>
            </a:r>
            <a:r>
              <a:rPr lang="en-US" dirty="0" smtClean="0">
                <a:solidFill>
                  <a:srgbClr val="FF0000"/>
                </a:solidFill>
              </a:rPr>
              <a:t>damp sheets</a:t>
            </a:r>
            <a:r>
              <a:rPr lang="en-US" dirty="0" smtClean="0"/>
              <a:t> or by </a:t>
            </a:r>
            <a:r>
              <a:rPr lang="en-US" dirty="0" smtClean="0">
                <a:solidFill>
                  <a:srgbClr val="FF0000"/>
                </a:solidFill>
              </a:rPr>
              <a:t>spraying with cool water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Direct air </a:t>
            </a:r>
            <a:r>
              <a:rPr lang="en-US" dirty="0" smtClean="0"/>
              <a:t>onto the person with a </a:t>
            </a:r>
            <a:r>
              <a:rPr lang="en-US" dirty="0" smtClean="0">
                <a:solidFill>
                  <a:srgbClr val="FF0000"/>
                </a:solidFill>
              </a:rPr>
              <a:t>fan or newspaper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Have the person </a:t>
            </a:r>
            <a:r>
              <a:rPr lang="en-US" dirty="0" smtClean="0">
                <a:solidFill>
                  <a:srgbClr val="FF0000"/>
                </a:solidFill>
              </a:rPr>
              <a:t>drink cool water</a:t>
            </a:r>
            <a:r>
              <a:rPr lang="en-US" dirty="0" smtClean="0"/>
              <a:t>, if he or </a:t>
            </a:r>
            <a:r>
              <a:rPr lang="en-US" dirty="0" smtClean="0">
                <a:solidFill>
                  <a:srgbClr val="FF0000"/>
                </a:solidFill>
              </a:rPr>
              <a:t>she is able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Experience With Heat Stroke</a:t>
            </a:r>
            <a:endParaRPr lang="en-US" dirty="0"/>
          </a:p>
        </p:txBody>
      </p:sp>
      <p:pic>
        <p:nvPicPr>
          <p:cNvPr id="4" name="Content Placeholder 3" descr="2682078229_7b5e8ceb5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97000" y="1729581"/>
            <a:ext cx="6350000" cy="4267200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arDA0209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71600" y="1752600"/>
            <a:ext cx="6191623" cy="4110831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t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17579" y="1600200"/>
            <a:ext cx="7108842" cy="4525963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Ways to Prevent Cold Related Illnesses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exercising in cold weather </a:t>
            </a:r>
            <a:r>
              <a:rPr lang="en-US" dirty="0" smtClean="0">
                <a:solidFill>
                  <a:srgbClr val="FF0000"/>
                </a:solidFill>
              </a:rPr>
              <a:t>dress in layers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70% of the body’s heat is lost through the head.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Stay hydrated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1266" name="Picture 2" descr="http://www.funpartysupplies.co.uk/images/snowboar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581400"/>
            <a:ext cx="3886200" cy="295351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Cold Related Illnesses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Frostbite</a:t>
            </a:r>
            <a:r>
              <a:rPr lang="en-US" dirty="0" smtClean="0"/>
              <a:t> is a condition that results </a:t>
            </a:r>
            <a:r>
              <a:rPr lang="en-US" dirty="0" smtClean="0">
                <a:solidFill>
                  <a:srgbClr val="FF0000"/>
                </a:solidFill>
              </a:rPr>
              <a:t>when body tissues become frozen </a:t>
            </a:r>
            <a:r>
              <a:rPr lang="en-US" dirty="0" smtClean="0"/>
              <a:t>and it </a:t>
            </a:r>
            <a:r>
              <a:rPr lang="en-US" dirty="0" smtClean="0">
                <a:solidFill>
                  <a:srgbClr val="FF0000"/>
                </a:solidFill>
              </a:rPr>
              <a:t>requires professional attention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Frostbite Example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How to treat Frostbite</a:t>
            </a:r>
            <a:endParaRPr lang="en-US" dirty="0" smtClean="0"/>
          </a:p>
        </p:txBody>
      </p:sp>
      <p:pic>
        <p:nvPicPr>
          <p:cNvPr id="4" name="Picture 3" descr="frostbit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38400" y="4061460"/>
            <a:ext cx="4191000" cy="279654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Related Illnesses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Frostnip </a:t>
            </a:r>
            <a:r>
              <a:rPr lang="en-US" dirty="0" smtClean="0"/>
              <a:t>is a </a:t>
            </a:r>
            <a:r>
              <a:rPr lang="en-US" dirty="0" smtClean="0">
                <a:solidFill>
                  <a:srgbClr val="FF0000"/>
                </a:solidFill>
              </a:rPr>
              <a:t>whitening of the skin </a:t>
            </a:r>
            <a:r>
              <a:rPr lang="en-US" dirty="0" smtClean="0"/>
              <a:t>of the toes, fingers, ears and nose.</a:t>
            </a:r>
          </a:p>
          <a:p>
            <a:r>
              <a:rPr lang="en-US" dirty="0" smtClean="0"/>
              <a:t>Lack of feeling may occur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Get indoors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warm the area slowly </a:t>
            </a:r>
            <a:r>
              <a:rPr lang="en-US" dirty="0" smtClean="0"/>
              <a:t>with </a:t>
            </a:r>
            <a:r>
              <a:rPr lang="en-US" dirty="0" smtClean="0">
                <a:solidFill>
                  <a:srgbClr val="FF0000"/>
                </a:solidFill>
              </a:rPr>
              <a:t>warm water</a:t>
            </a:r>
            <a:r>
              <a:rPr lang="en-US" dirty="0" smtClean="0"/>
              <a:t>.</a:t>
            </a:r>
          </a:p>
        </p:txBody>
      </p:sp>
      <p:pic>
        <p:nvPicPr>
          <p:cNvPr id="4" name="Picture 3" descr="frostni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1" y="4143375"/>
            <a:ext cx="2362200" cy="23622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Related Illnesses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Hypothermia</a:t>
            </a:r>
            <a:r>
              <a:rPr lang="en-US" dirty="0" smtClean="0"/>
              <a:t> is a condition in </a:t>
            </a:r>
            <a:r>
              <a:rPr lang="en-US" dirty="0" smtClean="0">
                <a:solidFill>
                  <a:srgbClr val="FF0000"/>
                </a:solidFill>
              </a:rPr>
              <a:t>which body temperatures become dangerously low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</a:t>
            </a:r>
            <a:r>
              <a:rPr lang="en-US" dirty="0" smtClean="0">
                <a:solidFill>
                  <a:srgbClr val="FF0000"/>
                </a:solidFill>
              </a:rPr>
              <a:t>associated </a:t>
            </a:r>
            <a:r>
              <a:rPr lang="en-US" dirty="0" smtClean="0"/>
              <a:t>with </a:t>
            </a:r>
            <a:r>
              <a:rPr lang="en-US" dirty="0" smtClean="0">
                <a:solidFill>
                  <a:srgbClr val="FF0000"/>
                </a:solidFill>
              </a:rPr>
              <a:t>cold weather </a:t>
            </a:r>
            <a:r>
              <a:rPr lang="en-US" dirty="0" smtClean="0"/>
              <a:t>but can also </a:t>
            </a:r>
            <a:r>
              <a:rPr lang="en-US" dirty="0" smtClean="0">
                <a:solidFill>
                  <a:srgbClr val="FF0000"/>
                </a:solidFill>
              </a:rPr>
              <a:t>result from exposure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wind and rain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 </a:t>
            </a:r>
            <a:r>
              <a:rPr lang="en-US" dirty="0" smtClean="0">
                <a:solidFill>
                  <a:srgbClr val="FF0000"/>
                </a:solidFill>
              </a:rPr>
              <a:t>hypothermia occurs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body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unable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warm itself </a:t>
            </a:r>
            <a:r>
              <a:rPr lang="en-US" dirty="0" smtClean="0"/>
              <a:t>and the body temperature drops.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Hypothermia requires immediate attention.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Shivering is a sign that your body is losing heat.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You’ll Learn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Identify weather related risks associated with various activities.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Analyze strategies for preventing and responding to accidental injuries.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Identify physical activity injuries requiring professional health services for people of all ages.</a:t>
            </a:r>
            <a:endParaRPr lang="en-US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Protecting Yourself from Sun &amp; Wind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Sun and wind can cause burns</a:t>
            </a:r>
          </a:p>
          <a:p>
            <a:r>
              <a:rPr lang="en-US" dirty="0" smtClean="0"/>
              <a:t>Too much </a:t>
            </a:r>
            <a:r>
              <a:rPr lang="en-US" dirty="0" smtClean="0">
                <a:solidFill>
                  <a:srgbClr val="FF0000"/>
                </a:solidFill>
              </a:rPr>
              <a:t>exposure to sun </a:t>
            </a:r>
            <a:r>
              <a:rPr lang="en-US" dirty="0" smtClean="0"/>
              <a:t>can cause skin </a:t>
            </a:r>
            <a:r>
              <a:rPr lang="en-US" dirty="0" smtClean="0">
                <a:solidFill>
                  <a:srgbClr val="FF0000"/>
                </a:solidFill>
              </a:rPr>
              <a:t>cancer.</a:t>
            </a:r>
          </a:p>
          <a:p>
            <a:r>
              <a:rPr lang="en-US" dirty="0" smtClean="0"/>
              <a:t>Most dangerous time of the day is between </a:t>
            </a:r>
            <a:r>
              <a:rPr lang="en-US" b="1" dirty="0" smtClean="0">
                <a:solidFill>
                  <a:srgbClr val="FF0000"/>
                </a:solidFill>
              </a:rPr>
              <a:t>10:00 AM and 4:00 PM</a:t>
            </a:r>
          </a:p>
          <a:p>
            <a:r>
              <a:rPr lang="en-US" dirty="0" smtClean="0"/>
              <a:t>How to protect yourself: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Cover body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Use sunscreen and lip balm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Reapply sunscreen and lip balm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wind surf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3810000"/>
            <a:ext cx="2819401" cy="183484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62000"/>
            <a:ext cx="8229600" cy="1143000"/>
          </a:xfrm>
        </p:spPr>
        <p:txBody>
          <a:bodyPr/>
          <a:lstStyle/>
          <a:p>
            <a:r>
              <a:rPr lang="en-US" dirty="0" smtClean="0"/>
              <a:t>Minor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Minor injuries include:</a:t>
            </a:r>
          </a:p>
          <a:p>
            <a:pPr lvl="1"/>
            <a:r>
              <a:rPr lang="en-US" dirty="0" smtClean="0"/>
              <a:t>Muscle Cramps</a:t>
            </a:r>
          </a:p>
          <a:p>
            <a:pPr lvl="1"/>
            <a:r>
              <a:rPr lang="en-US" dirty="0" smtClean="0"/>
              <a:t>Strain</a:t>
            </a:r>
          </a:p>
          <a:p>
            <a:pPr lvl="1"/>
            <a:r>
              <a:rPr lang="en-US" dirty="0" smtClean="0"/>
              <a:t>Sprain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3318" name="Picture 6" descr="http://tbn0.google.com/images?q=tbn:vaAqtZB6V0NRLM:http://www.iaaf.org/mm/photo/competitions/other/41925_w400xh60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2743200"/>
            <a:ext cx="1981200" cy="297180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 Cramps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Muscle Cramp </a:t>
            </a:r>
            <a:r>
              <a:rPr lang="en-US" dirty="0" smtClean="0"/>
              <a:t>is a </a:t>
            </a:r>
            <a:r>
              <a:rPr lang="en-US" dirty="0" smtClean="0">
                <a:solidFill>
                  <a:srgbClr val="FF0000"/>
                </a:solidFill>
              </a:rPr>
              <a:t>spasm</a:t>
            </a:r>
            <a:r>
              <a:rPr lang="en-US" dirty="0" smtClean="0"/>
              <a:t> or sudden </a:t>
            </a:r>
            <a:r>
              <a:rPr lang="en-US" dirty="0" smtClean="0">
                <a:solidFill>
                  <a:srgbClr val="FF0000"/>
                </a:solidFill>
              </a:rPr>
              <a:t>tightening of a muscle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</a:t>
            </a:r>
            <a:r>
              <a:rPr lang="en-US" dirty="0" smtClean="0">
                <a:solidFill>
                  <a:srgbClr val="FF0000"/>
                </a:solidFill>
              </a:rPr>
              <a:t>occurs </a:t>
            </a:r>
            <a:r>
              <a:rPr lang="en-US" dirty="0" smtClean="0"/>
              <a:t>when the </a:t>
            </a:r>
            <a:r>
              <a:rPr lang="en-US" dirty="0" smtClean="0">
                <a:solidFill>
                  <a:srgbClr val="FF0000"/>
                </a:solidFill>
              </a:rPr>
              <a:t>muscle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tired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overworked or dehydrated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Drinking cool water </a:t>
            </a:r>
            <a:br>
              <a:rPr lang="en-US" dirty="0" smtClean="0"/>
            </a:br>
            <a:r>
              <a:rPr lang="en-US" dirty="0" smtClean="0"/>
              <a:t>may ease cramping</a:t>
            </a:r>
            <a:endParaRPr lang="en-US" dirty="0"/>
          </a:p>
        </p:txBody>
      </p:sp>
      <p:pic>
        <p:nvPicPr>
          <p:cNvPr id="12290" name="Picture 2" descr="http://tbn0.google.com/images?q=tbn:DOZgMJgJd3WCqM:http://content.answers.com/main/content/img/oxford/Oxford_Sports/0199210896.cramp.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3200400"/>
            <a:ext cx="3180924" cy="3409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 strain is a condition resulting from damaging a muscle or tendon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Symptoms include soreness of a couple of days.</a:t>
            </a:r>
          </a:p>
          <a:p>
            <a:pPr lvl="1"/>
            <a:endParaRPr lang="en-US" dirty="0"/>
          </a:p>
        </p:txBody>
      </p:sp>
      <p:pic>
        <p:nvPicPr>
          <p:cNvPr id="11266" name="Picture 2" descr="http://tbn0.google.com/images?q=tbn:R1o8zcVxKYeWYM:http://www.ptclinic.com/medlibrary/images/v2/PosteriorLegStrain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3657600"/>
            <a:ext cx="1625624" cy="242887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 sprain is an injury to the ligament surrounding a joint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Symptoms of a sprain include:</a:t>
            </a:r>
          </a:p>
          <a:p>
            <a:pPr lvl="1"/>
            <a:r>
              <a:rPr lang="en-US" dirty="0" smtClean="0"/>
              <a:t>Pain</a:t>
            </a:r>
          </a:p>
          <a:p>
            <a:pPr lvl="1"/>
            <a:r>
              <a:rPr lang="en-US" dirty="0" smtClean="0"/>
              <a:t>Swelling</a:t>
            </a:r>
          </a:p>
          <a:p>
            <a:pPr lvl="1"/>
            <a:r>
              <a:rPr lang="en-US" dirty="0" smtClean="0"/>
              <a:t>Difficulty Moving</a:t>
            </a:r>
          </a:p>
          <a:p>
            <a:endParaRPr lang="en-US" dirty="0"/>
          </a:p>
        </p:txBody>
      </p:sp>
      <p:pic>
        <p:nvPicPr>
          <p:cNvPr id="5" name="Picture 4" descr="muscle stra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3886200"/>
            <a:ext cx="2612736" cy="2085975"/>
          </a:xfrm>
          <a:prstGeom prst="rect">
            <a:avLst/>
          </a:prstGeom>
        </p:spPr>
      </p:pic>
      <p:sp>
        <p:nvSpPr>
          <p:cNvPr id="10242" name="AutoShape 2" descr="http://tbn0.google.com/images?q=tbn:0M5w32dAsvN0oM:http://content.revolutionhealth.com/contentimages/images-image_popup-sprain.jpg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-571500"/>
            <a:ext cx="1123950" cy="1200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injuries include:</a:t>
            </a:r>
          </a:p>
          <a:p>
            <a:r>
              <a:rPr lang="en-US" dirty="0" smtClean="0"/>
              <a:t>Fractures and Dislocations</a:t>
            </a:r>
          </a:p>
          <a:p>
            <a:r>
              <a:rPr lang="en-US" dirty="0" smtClean="0"/>
              <a:t>Tendonitis</a:t>
            </a:r>
          </a:p>
          <a:p>
            <a:r>
              <a:rPr lang="en-US" dirty="0" smtClean="0"/>
              <a:t>Concussions</a:t>
            </a:r>
          </a:p>
          <a:p>
            <a:endParaRPr lang="en-US" dirty="0"/>
          </a:p>
        </p:txBody>
      </p:sp>
      <p:pic>
        <p:nvPicPr>
          <p:cNvPr id="5" name="Picture 4" descr="injur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09999" y="2819400"/>
            <a:ext cx="4030493" cy="344424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Fractures are breaks in the bone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pic>
        <p:nvPicPr>
          <p:cNvPr id="4" name="Picture 3" descr="109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2209800"/>
            <a:ext cx="5486400" cy="438912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Dislocations</a:t>
            </a:r>
            <a:r>
              <a:rPr lang="en-US" dirty="0" smtClean="0"/>
              <a:t> result when a </a:t>
            </a:r>
            <a:r>
              <a:rPr lang="en-US" dirty="0" smtClean="0">
                <a:solidFill>
                  <a:srgbClr val="FF0000"/>
                </a:solidFill>
              </a:rPr>
              <a:t>bone is forced from its normal position at a joint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cache.daylife.com/imageserve/0ggJ2bH3RkdFp/610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95600"/>
            <a:ext cx="5810250" cy="374332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Tendonitis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Tendonitis</a:t>
            </a:r>
            <a:r>
              <a:rPr lang="en-US" dirty="0" smtClean="0"/>
              <a:t> is a condition in which the </a:t>
            </a:r>
            <a:r>
              <a:rPr lang="en-US" dirty="0" smtClean="0">
                <a:solidFill>
                  <a:srgbClr val="FF0000"/>
                </a:solidFill>
              </a:rPr>
              <a:t>tendons</a:t>
            </a:r>
            <a:r>
              <a:rPr lang="en-US" dirty="0" smtClean="0"/>
              <a:t>, bands of fiber that connect muscles to bones, </a:t>
            </a:r>
            <a:r>
              <a:rPr lang="en-US" dirty="0" smtClean="0">
                <a:solidFill>
                  <a:srgbClr val="FF0000"/>
                </a:solidFill>
              </a:rPr>
              <a:t>are stretched or torn from overuse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AchillesTendoniti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3352800"/>
            <a:ext cx="3581400" cy="284124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Concussions</a:t>
            </a:r>
            <a:r>
              <a:rPr lang="en-US" dirty="0" smtClean="0"/>
              <a:t> are results from </a:t>
            </a:r>
            <a:r>
              <a:rPr lang="en-US" dirty="0" smtClean="0">
                <a:solidFill>
                  <a:srgbClr val="FF0000"/>
                </a:solidFill>
              </a:rPr>
              <a:t>blows to the head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and can cause swelling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the brain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resulting in unconsciousness or even death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 you receive any blow to the head see a health professional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sports_concuss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3810000"/>
            <a:ext cx="2857500" cy="28479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Overexertion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Hydration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Steroids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Heat cramps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Heatstroke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Frostbite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Hypothermia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Muscles cramps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Tendonitis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Concussion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Strain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Sprain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6386" name="Picture 2" descr="http://images.teamsugar.com/files/upl1/1/12981/26_2008/he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362200"/>
            <a:ext cx="2857500" cy="336232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ncussion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057400" y="222194"/>
            <a:ext cx="5601489" cy="6331006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for Minor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R.I.C.E. Procedure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Rest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Ice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Compression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Elevation</a:t>
            </a:r>
          </a:p>
          <a:p>
            <a:pPr lvl="1"/>
            <a:endParaRPr lang="en-US" dirty="0"/>
          </a:p>
        </p:txBody>
      </p:sp>
      <p:pic>
        <p:nvPicPr>
          <p:cNvPr id="6146" name="Picture 2" descr="http://tbn0.google.com/images?q=tbn:C0bLpgHOMLrwlM:http://www.outsourcestrategies.com/images/sports_medicine_medical_billing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4038600"/>
            <a:ext cx="2209800" cy="1749427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R.I.C.E.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 (</a:t>
            </a:r>
            <a:r>
              <a:rPr lang="en-US" dirty="0" smtClean="0">
                <a:solidFill>
                  <a:srgbClr val="FF0000"/>
                </a:solidFill>
              </a:rPr>
              <a:t>Avoid using the affected muscle or joint for a couple of days</a:t>
            </a:r>
            <a:r>
              <a:rPr lang="en-US" dirty="0" smtClean="0"/>
              <a:t>).  This may mean that you stop exercising for a short period of time.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R.I.C.E.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Ice (</a:t>
            </a:r>
            <a:r>
              <a:rPr lang="en-US" dirty="0" smtClean="0">
                <a:solidFill>
                  <a:srgbClr val="FF0000"/>
                </a:solidFill>
              </a:rPr>
              <a:t>Ice helps reduce swelling</a:t>
            </a:r>
            <a:r>
              <a:rPr lang="en-US" dirty="0" smtClean="0"/>
              <a:t>).  Place ice in a bag or in a towel and </a:t>
            </a:r>
            <a:r>
              <a:rPr lang="en-US" dirty="0" smtClean="0">
                <a:solidFill>
                  <a:srgbClr val="FF0000"/>
                </a:solidFill>
              </a:rPr>
              <a:t>place</a:t>
            </a:r>
            <a:r>
              <a:rPr lang="en-US" dirty="0" smtClean="0"/>
              <a:t> on affected area </a:t>
            </a:r>
            <a:r>
              <a:rPr lang="en-US" dirty="0" smtClean="0">
                <a:solidFill>
                  <a:srgbClr val="FF0000"/>
                </a:solidFill>
              </a:rPr>
              <a:t>for 20 minutes</a:t>
            </a:r>
            <a:r>
              <a:rPr lang="en-US" dirty="0" smtClean="0"/>
              <a:t>.  </a:t>
            </a:r>
            <a:r>
              <a:rPr lang="en-US" dirty="0" smtClean="0">
                <a:solidFill>
                  <a:srgbClr val="FF0000"/>
                </a:solidFill>
              </a:rPr>
              <a:t>Remove ice for 20 minutes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reapply ice for another 20 minutes</a:t>
            </a:r>
            <a:r>
              <a:rPr lang="en-US" dirty="0" smtClean="0"/>
              <a:t>.)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Repeat every three hours for 72 hours if needed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098" name="Picture 2" descr="http://tbn0.google.com/images?q=tbn:YQTX1sHq0VinYM:http://bp2.blogger.com/_xOzpuyKehxQ/R-ehyURsB7I/AAAAAAAAAQ4/DCylUu6C3FM/s400/Ice%2BCubes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5181600"/>
            <a:ext cx="1181100" cy="885825"/>
          </a:xfrm>
          <a:prstGeom prst="rect">
            <a:avLst/>
          </a:prstGeom>
          <a:noFill/>
        </p:spPr>
      </p:pic>
      <p:pic>
        <p:nvPicPr>
          <p:cNvPr id="4100" name="Picture 4" descr="http://tbn0.google.com/images?q=tbn:YQTX1sHq0VinYM:http://bp2.blogger.com/_xOzpuyKehxQ/R-ehyURsB7I/AAAAAAAAAQ4/DCylUu6C3FM/s400/Ice%2BCubes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575" y="-419100"/>
            <a:ext cx="1181100" cy="885825"/>
          </a:xfrm>
          <a:prstGeom prst="rect">
            <a:avLst/>
          </a:prstGeom>
          <a:noFill/>
        </p:spPr>
      </p:pic>
      <p:pic>
        <p:nvPicPr>
          <p:cNvPr id="4102" name="Picture 6" descr="http://tbn0.google.com/images?q=tbn:YQTX1sHq0VinYM:http://bp2.blogger.com/_xOzpuyKehxQ/R-ehyURsB7I/AAAAAAAAAQ4/DCylUu6C3FM/s400/Ice%2BCubes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5715000"/>
            <a:ext cx="1181100" cy="885825"/>
          </a:xfrm>
          <a:prstGeom prst="rect">
            <a:avLst/>
          </a:prstGeom>
          <a:noFill/>
        </p:spPr>
      </p:pic>
      <p:pic>
        <p:nvPicPr>
          <p:cNvPr id="7" name="Picture 6" descr="bones_ankle_ic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19800" y="4781550"/>
            <a:ext cx="2696688" cy="20764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R.I.C.E.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Compression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Light pressure can help reduce swelling.</a:t>
            </a:r>
            <a:r>
              <a:rPr lang="en-US" dirty="0" smtClean="0"/>
              <a:t>  Be sure the wrap is not to tight so that it cuts off blood circulation.  Loosen the wrap while sleeping.</a:t>
            </a:r>
            <a:endParaRPr lang="en-US" dirty="0"/>
          </a:p>
        </p:txBody>
      </p:sp>
      <p:pic>
        <p:nvPicPr>
          <p:cNvPr id="4" name="Picture 3" descr="cohesive_bandage_10cm_x_4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3302000"/>
            <a:ext cx="3556000" cy="3556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R.I.C.E.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Elevation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Raising</a:t>
            </a:r>
            <a:r>
              <a:rPr lang="en-US" dirty="0" smtClean="0"/>
              <a:t> the affected </a:t>
            </a:r>
            <a:r>
              <a:rPr lang="en-US" dirty="0" smtClean="0">
                <a:solidFill>
                  <a:srgbClr val="FF0000"/>
                </a:solidFill>
              </a:rPr>
              <a:t>injury above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heart</a:t>
            </a:r>
            <a:r>
              <a:rPr lang="en-US" dirty="0" smtClean="0"/>
              <a:t> helps </a:t>
            </a:r>
            <a:r>
              <a:rPr lang="en-US" dirty="0" smtClean="0">
                <a:solidFill>
                  <a:srgbClr val="FF0000"/>
                </a:solidFill>
              </a:rPr>
              <a:t>reduce pain and swelling</a:t>
            </a:r>
            <a:r>
              <a:rPr lang="en-US" dirty="0" smtClean="0"/>
              <a:t>.)</a:t>
            </a:r>
            <a:endParaRPr lang="en-US" dirty="0"/>
          </a:p>
        </p:txBody>
      </p:sp>
      <p:pic>
        <p:nvPicPr>
          <p:cNvPr id="2050" name="Picture 2" descr="http://tbn0.google.com/images?q=tbn:RNmX2S8QTR6wDM:http://apps.uwhealth.org/health/adam/graphics/images/en/19396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3581400"/>
            <a:ext cx="2057400" cy="1642603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4 Review</a:t>
            </a:r>
          </a:p>
          <a:p>
            <a:r>
              <a:rPr lang="en-US" dirty="0" smtClean="0"/>
              <a:t>Page 106 all questions and </a:t>
            </a:r>
          </a:p>
          <a:p>
            <a:pPr>
              <a:buNone/>
            </a:pPr>
            <a:r>
              <a:rPr lang="en-US" dirty="0" smtClean="0"/>
              <a:t>	questions 4-15 on page 107</a:t>
            </a:r>
          </a:p>
        </p:txBody>
      </p:sp>
      <p:pic>
        <p:nvPicPr>
          <p:cNvPr id="4" name="Picture 3" descr="1836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1828800"/>
            <a:ext cx="2949176" cy="451961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Training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Training Program </a:t>
            </a:r>
            <a:r>
              <a:rPr lang="en-US" dirty="0" smtClean="0"/>
              <a:t>is a </a:t>
            </a:r>
            <a:r>
              <a:rPr lang="en-US" dirty="0" smtClean="0">
                <a:solidFill>
                  <a:srgbClr val="FF0000"/>
                </a:solidFill>
              </a:rPr>
              <a:t>formalized program </a:t>
            </a:r>
            <a:r>
              <a:rPr lang="en-US" dirty="0" smtClean="0"/>
              <a:t>that </a:t>
            </a:r>
            <a:r>
              <a:rPr lang="en-US" dirty="0" smtClean="0">
                <a:solidFill>
                  <a:srgbClr val="FF0000"/>
                </a:solidFill>
              </a:rPr>
              <a:t>prepares</a:t>
            </a:r>
            <a:r>
              <a:rPr lang="en-US" dirty="0" smtClean="0"/>
              <a:t> one for </a:t>
            </a:r>
            <a:r>
              <a:rPr lang="en-US" dirty="0" smtClean="0">
                <a:solidFill>
                  <a:srgbClr val="FF0000"/>
                </a:solidFill>
              </a:rPr>
              <a:t>involvement</a:t>
            </a:r>
            <a:r>
              <a:rPr lang="en-US" dirty="0" smtClean="0"/>
              <a:t> in a </a:t>
            </a:r>
            <a:r>
              <a:rPr lang="en-US" dirty="0" smtClean="0">
                <a:solidFill>
                  <a:srgbClr val="FF0000"/>
                </a:solidFill>
              </a:rPr>
              <a:t>sport</a:t>
            </a:r>
            <a:r>
              <a:rPr lang="en-US" dirty="0" smtClean="0"/>
              <a:t> or other </a:t>
            </a:r>
            <a:r>
              <a:rPr lang="en-US" dirty="0" smtClean="0">
                <a:solidFill>
                  <a:srgbClr val="FF0000"/>
                </a:solidFill>
              </a:rPr>
              <a:t>activity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base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3352800"/>
            <a:ext cx="4279392" cy="30861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Nike Waffle-Sole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Nike Waffle Sole Story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Hydration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Taking in fluids so that your body functions properly.</a:t>
            </a:r>
          </a:p>
          <a:p>
            <a:endParaRPr lang="en-US" dirty="0"/>
          </a:p>
        </p:txBody>
      </p:sp>
      <p:pic>
        <p:nvPicPr>
          <p:cNvPr id="4" name="Picture 3" descr="hydration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2286000"/>
            <a:ext cx="4333649" cy="4572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Anabolic Steroids?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Anabolic Steroids </a:t>
            </a:r>
            <a:r>
              <a:rPr lang="en-US" dirty="0" smtClean="0"/>
              <a:t>are </a:t>
            </a:r>
            <a:r>
              <a:rPr lang="en-US" dirty="0" smtClean="0">
                <a:solidFill>
                  <a:srgbClr val="FF0000"/>
                </a:solidFill>
              </a:rPr>
              <a:t>synthetic substance </a:t>
            </a:r>
            <a:r>
              <a:rPr lang="en-US" dirty="0" smtClean="0"/>
              <a:t>(man made) that are </a:t>
            </a:r>
            <a:r>
              <a:rPr lang="en-US" dirty="0" smtClean="0">
                <a:solidFill>
                  <a:srgbClr val="FF0000"/>
                </a:solidFill>
              </a:rPr>
              <a:t>simila</a:t>
            </a:r>
            <a:r>
              <a:rPr lang="en-US" dirty="0" smtClean="0"/>
              <a:t>r to the </a:t>
            </a:r>
            <a:r>
              <a:rPr lang="en-US" dirty="0" smtClean="0">
                <a:solidFill>
                  <a:srgbClr val="FF0000"/>
                </a:solidFill>
              </a:rPr>
              <a:t>male hormone testosterone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plattsburgh-pro-am-03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2743200"/>
            <a:ext cx="2914650" cy="38862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Health Screening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checking for diseases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disorders</a:t>
            </a:r>
            <a:r>
              <a:rPr lang="en-US" dirty="0" smtClean="0"/>
              <a:t> that an </a:t>
            </a:r>
            <a:r>
              <a:rPr lang="en-US" dirty="0" smtClean="0">
                <a:solidFill>
                  <a:srgbClr val="FF0000"/>
                </a:solidFill>
              </a:rPr>
              <a:t>individual</a:t>
            </a:r>
            <a:r>
              <a:rPr lang="en-US" dirty="0" smtClean="0"/>
              <a:t> would otherwise </a:t>
            </a:r>
            <a:r>
              <a:rPr lang="en-US" dirty="0" smtClean="0">
                <a:solidFill>
                  <a:srgbClr val="FF0000"/>
                </a:solidFill>
              </a:rPr>
              <a:t>not have knowledge of or seek help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iStock_Health%20screening%20X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3429000"/>
            <a:ext cx="4363936" cy="28956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Hot-Weather Health Illnesses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Overexertion is simply overworking the body</a:t>
            </a:r>
            <a:r>
              <a:rPr lang="en-US" sz="3500" dirty="0" smtClean="0"/>
              <a:t>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Symptoms  </a:t>
            </a:r>
          </a:p>
          <a:p>
            <a:pPr marL="742950" lvl="2" indent="-342900"/>
            <a:r>
              <a:rPr lang="en-US" sz="2800" dirty="0" smtClean="0"/>
              <a:t>Cold clammy skin</a:t>
            </a:r>
          </a:p>
          <a:p>
            <a:pPr marL="742950" lvl="2" indent="-342900"/>
            <a:r>
              <a:rPr lang="en-US" sz="2800" dirty="0" smtClean="0"/>
              <a:t>Dizziness</a:t>
            </a:r>
          </a:p>
          <a:p>
            <a:pPr marL="742950" lvl="2" indent="-342900"/>
            <a:r>
              <a:rPr lang="en-US" sz="2800" dirty="0" smtClean="0"/>
              <a:t>Headache, Shortness of breath</a:t>
            </a:r>
          </a:p>
          <a:p>
            <a:pPr marL="742950" lvl="2" indent="-342900"/>
            <a:r>
              <a:rPr lang="en-US" sz="2800" dirty="0" smtClean="0"/>
              <a:t>Nausea</a:t>
            </a:r>
          </a:p>
          <a:p>
            <a:r>
              <a:rPr lang="en-US" sz="3500" dirty="0" smtClean="0"/>
              <a:t>If overexertion is suspected:</a:t>
            </a:r>
          </a:p>
          <a:p>
            <a:pPr lvl="1"/>
            <a:r>
              <a:rPr lang="en-US" dirty="0" smtClean="0"/>
              <a:t>Stop exercising</a:t>
            </a:r>
          </a:p>
          <a:p>
            <a:pPr lvl="1"/>
            <a:r>
              <a:rPr lang="en-US" dirty="0" smtClean="0"/>
              <a:t>Get in the shade</a:t>
            </a:r>
          </a:p>
          <a:p>
            <a:pPr lvl="1"/>
            <a:r>
              <a:rPr lang="en-US" dirty="0" smtClean="0"/>
              <a:t>Drink water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OWERPOINTVERSION" val="12.0"/>
  <p:tag name="PPVERSION" val="12.0"/>
  <p:tag name="DELIMITERS" val="3.1"/>
  <p:tag name="SHOWBARVISIBLE" val="True"/>
  <p:tag name="EXPANDSHOWBAR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873</Words>
  <Application>Microsoft Office PowerPoint</Application>
  <PresentationFormat>On-screen Show (4:3)</PresentationFormat>
  <Paragraphs>137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Physical Activity Injuries</vt:lpstr>
      <vt:lpstr>You’ll Learn To</vt:lpstr>
      <vt:lpstr>Vocabulary</vt:lpstr>
      <vt:lpstr>What Is A Training Program?</vt:lpstr>
      <vt:lpstr>Nike Waffle-Sole Story</vt:lpstr>
      <vt:lpstr>What is Hydration</vt:lpstr>
      <vt:lpstr>What are Anabolic Steroids?</vt:lpstr>
      <vt:lpstr>Health Screening</vt:lpstr>
      <vt:lpstr>Hot-Weather Health Illnesses</vt:lpstr>
      <vt:lpstr>Hot-Weather Health Illnesses</vt:lpstr>
      <vt:lpstr>Hot-Weather Health Illnesses</vt:lpstr>
      <vt:lpstr>Heatstroke</vt:lpstr>
      <vt:lpstr>My Experience With Heat Stroke</vt:lpstr>
      <vt:lpstr>Slide 14</vt:lpstr>
      <vt:lpstr>Slide 15</vt:lpstr>
      <vt:lpstr>Ways to Prevent Cold Related Illnesses</vt:lpstr>
      <vt:lpstr>Cold Related Illnesses</vt:lpstr>
      <vt:lpstr>Cold Related Illnesses</vt:lpstr>
      <vt:lpstr>Cold Related Illnesses</vt:lpstr>
      <vt:lpstr>Protecting Yourself from Sun &amp; Wind</vt:lpstr>
      <vt:lpstr>Minor Injuries</vt:lpstr>
      <vt:lpstr>Muscle Cramps</vt:lpstr>
      <vt:lpstr>Strain</vt:lpstr>
      <vt:lpstr>Sprain</vt:lpstr>
      <vt:lpstr>Major Injuries</vt:lpstr>
      <vt:lpstr>Fractures</vt:lpstr>
      <vt:lpstr>Dislocation</vt:lpstr>
      <vt:lpstr>Tendonitis</vt:lpstr>
      <vt:lpstr>Concussions</vt:lpstr>
      <vt:lpstr>Slide 30</vt:lpstr>
      <vt:lpstr>Treatment for Minor Injuries</vt:lpstr>
      <vt:lpstr>The R.I.C.E. Procedure</vt:lpstr>
      <vt:lpstr>The R.I.C.E. Procedure</vt:lpstr>
      <vt:lpstr>The R.I.C.E. Procedure</vt:lpstr>
      <vt:lpstr>The R.I.C.E. Procedure</vt:lpstr>
      <vt:lpstr>Your Assignment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Activity Injuries</dc:title>
  <dc:creator>Joe.Martin</dc:creator>
  <cp:lastModifiedBy>joe.martin</cp:lastModifiedBy>
  <cp:revision>88</cp:revision>
  <dcterms:created xsi:type="dcterms:W3CDTF">2008-09-25T15:49:11Z</dcterms:created>
  <dcterms:modified xsi:type="dcterms:W3CDTF">2014-02-18T18:01:37Z</dcterms:modified>
</cp:coreProperties>
</file>